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63"/>
  </p:notesMasterIdLst>
  <p:handoutMasterIdLst>
    <p:handoutMasterId r:id="rId64"/>
  </p:handoutMasterIdLst>
  <p:sldIdLst>
    <p:sldId id="277" r:id="rId6"/>
    <p:sldId id="278" r:id="rId7"/>
    <p:sldId id="354" r:id="rId8"/>
    <p:sldId id="282" r:id="rId9"/>
    <p:sldId id="287" r:id="rId10"/>
    <p:sldId id="283" r:id="rId11"/>
    <p:sldId id="346" r:id="rId12"/>
    <p:sldId id="347" r:id="rId13"/>
    <p:sldId id="288" r:id="rId14"/>
    <p:sldId id="356" r:id="rId15"/>
    <p:sldId id="289" r:id="rId16"/>
    <p:sldId id="298" r:id="rId17"/>
    <p:sldId id="299" r:id="rId18"/>
    <p:sldId id="300" r:id="rId19"/>
    <p:sldId id="301" r:id="rId20"/>
    <p:sldId id="302" r:id="rId21"/>
    <p:sldId id="303" r:id="rId22"/>
    <p:sldId id="348" r:id="rId23"/>
    <p:sldId id="305" r:id="rId24"/>
    <p:sldId id="306" r:id="rId25"/>
    <p:sldId id="307" r:id="rId26"/>
    <p:sldId id="308" r:id="rId27"/>
    <p:sldId id="349" r:id="rId28"/>
    <p:sldId id="310" r:id="rId29"/>
    <p:sldId id="311" r:id="rId30"/>
    <p:sldId id="312" r:id="rId31"/>
    <p:sldId id="313" r:id="rId32"/>
    <p:sldId id="314" r:id="rId33"/>
    <p:sldId id="315" r:id="rId34"/>
    <p:sldId id="317" r:id="rId35"/>
    <p:sldId id="318" r:id="rId36"/>
    <p:sldId id="350" r:id="rId37"/>
    <p:sldId id="320" r:id="rId38"/>
    <p:sldId id="321" r:id="rId39"/>
    <p:sldId id="322" r:id="rId40"/>
    <p:sldId id="323" r:id="rId41"/>
    <p:sldId id="324" r:id="rId42"/>
    <p:sldId id="325" r:id="rId43"/>
    <p:sldId id="351" r:id="rId44"/>
    <p:sldId id="327" r:id="rId45"/>
    <p:sldId id="328" r:id="rId46"/>
    <p:sldId id="329" r:id="rId47"/>
    <p:sldId id="330" r:id="rId48"/>
    <p:sldId id="331" r:id="rId49"/>
    <p:sldId id="332" r:id="rId50"/>
    <p:sldId id="333" r:id="rId51"/>
    <p:sldId id="352" r:id="rId52"/>
    <p:sldId id="335" r:id="rId53"/>
    <p:sldId id="336" r:id="rId54"/>
    <p:sldId id="337" r:id="rId55"/>
    <p:sldId id="338" r:id="rId56"/>
    <p:sldId id="339" r:id="rId57"/>
    <p:sldId id="340" r:id="rId58"/>
    <p:sldId id="341" r:id="rId59"/>
    <p:sldId id="342" r:id="rId60"/>
    <p:sldId id="343" r:id="rId61"/>
    <p:sldId id="353"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93" autoAdjust="0"/>
    <p:restoredTop sz="76520" autoAdjust="0"/>
  </p:normalViewPr>
  <p:slideViewPr>
    <p:cSldViewPr snapToGrid="0">
      <p:cViewPr varScale="1">
        <p:scale>
          <a:sx n="71" d="100"/>
          <a:sy n="71" d="100"/>
        </p:scale>
        <p:origin x="184" y="280"/>
      </p:cViewPr>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4/16/16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4/16/16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12</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4714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 that</a:t>
            </a:r>
            <a:r>
              <a:rPr lang="en-US" baseline="0" dirty="0" smtClean="0"/>
              <a:t> generally comes to mind when thinking about databases</a:t>
            </a:r>
          </a:p>
          <a:p>
            <a:endParaRPr lang="en-US" baseline="0" dirty="0" smtClean="0"/>
          </a:p>
          <a:p>
            <a:r>
              <a:rPr lang="en-US" baseline="0" dirty="0" smtClean="0"/>
              <a:t>Most people believe that relational databases are called this because tables relate to other tables through some form of constraint;</a:t>
            </a:r>
          </a:p>
          <a:p>
            <a:r>
              <a:rPr lang="en-US" baseline="0" dirty="0" smtClean="0"/>
              <a:t>This is untrue. They are called relational databases are relational based on mathematics.</a:t>
            </a:r>
          </a:p>
          <a:p>
            <a:r>
              <a:rPr lang="en-US" baseline="0" dirty="0" smtClean="0"/>
              <a:t>Luckily the majority of RDBMS systems hide most of this mathematics from the user</a:t>
            </a:r>
          </a:p>
          <a:p>
            <a:endParaRPr lang="en-US" baseline="0" dirty="0" smtClean="0"/>
          </a:p>
          <a:p>
            <a:r>
              <a:rPr lang="en-US" dirty="0" smtClean="0"/>
              <a:t>So the next</a:t>
            </a:r>
            <a:r>
              <a:rPr lang="en-US" baseline="0" dirty="0" smtClean="0"/>
              <a:t> time you think, </a:t>
            </a:r>
            <a:r>
              <a:rPr lang="en-US" baseline="0" dirty="0" err="1" smtClean="0"/>
              <a:t>jeesh</a:t>
            </a:r>
            <a:r>
              <a:rPr lang="en-US" baseline="0" dirty="0" smtClean="0"/>
              <a:t>, why did I learn algebra at school I never use it, think again. You have probably used algebra a lot more than you want to admit </a:t>
            </a:r>
            <a:r>
              <a:rPr lang="en-US" baseline="0"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953440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394846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1422166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a:p>
        </p:txBody>
      </p:sp>
    </p:spTree>
    <p:extLst>
      <p:ext uri="{BB962C8B-B14F-4D97-AF65-F5344CB8AC3E}">
        <p14:creationId xmlns:p14="http://schemas.microsoft.com/office/powerpoint/2010/main" val="562120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17</a:t>
            </a:fld>
            <a:endParaRPr lang="en-US"/>
          </a:p>
        </p:txBody>
      </p:sp>
    </p:spTree>
    <p:extLst>
      <p:ext uri="{BB962C8B-B14F-4D97-AF65-F5344CB8AC3E}">
        <p14:creationId xmlns:p14="http://schemas.microsoft.com/office/powerpoint/2010/main" val="1505220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18</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1242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780297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2670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498872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22</a:t>
            </a:fld>
            <a:endParaRPr lang="en-US"/>
          </a:p>
        </p:txBody>
      </p:sp>
    </p:spTree>
    <p:extLst>
      <p:ext uri="{BB962C8B-B14F-4D97-AF65-F5344CB8AC3E}">
        <p14:creationId xmlns:p14="http://schemas.microsoft.com/office/powerpoint/2010/main" val="544028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23</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6027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1191690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1354658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Mobile and Web apps – metadata for content oriented apps</a:t>
            </a:r>
          </a:p>
          <a:p>
            <a:r>
              <a:rPr lang="en-US" sz="1200" dirty="0" smtClean="0"/>
              <a:t>User data store – user profile and behavior data</a:t>
            </a:r>
          </a:p>
          <a:p>
            <a:r>
              <a:rPr lang="en-US" sz="1200" dirty="0" err="1" smtClean="0"/>
              <a:t>IoT</a:t>
            </a:r>
            <a:r>
              <a:rPr lang="en-US" sz="1200" dirty="0" smtClean="0"/>
              <a:t> scenarios – </a:t>
            </a:r>
            <a:r>
              <a:rPr lang="en-US" sz="1200" dirty="0" err="1" smtClean="0"/>
              <a:t>queryable</a:t>
            </a:r>
            <a:r>
              <a:rPr lang="en-US" sz="1200" dirty="0" smtClean="0"/>
              <a:t> device and event store</a:t>
            </a:r>
          </a:p>
          <a:p>
            <a:r>
              <a:rPr lang="en-US" sz="1200" dirty="0" smtClean="0"/>
              <a:t>Event workflow and logging</a:t>
            </a:r>
          </a:p>
          <a:p>
            <a:r>
              <a:rPr lang="en-US" sz="1200" dirty="0" smtClean="0"/>
              <a:t>Data ingestion and presentation – ingesting data with variable schema with rich views over the data</a:t>
            </a:r>
          </a:p>
          <a:p>
            <a:r>
              <a:rPr lang="en-US" sz="1200" dirty="0" smtClean="0"/>
              <a:t>Product catalogs </a:t>
            </a:r>
            <a:endParaRPr lang="en-US" sz="1200" dirty="0"/>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2122635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extLst>
      <p:ext uri="{BB962C8B-B14F-4D97-AF65-F5344CB8AC3E}">
        <p14:creationId xmlns:p14="http://schemas.microsoft.com/office/powerpoint/2010/main" val="1184209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32</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8179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smtClean="0"/>
          </a:p>
        </p:txBody>
      </p:sp>
      <p:sp>
        <p:nvSpPr>
          <p:cNvPr id="4" name="Slide Number Placeholder 3"/>
          <p:cNvSpPr>
            <a:spLocks noGrp="1"/>
          </p:cNvSpPr>
          <p:nvPr>
            <p:ph type="sldNum" sz="quarter" idx="10"/>
          </p:nvPr>
        </p:nvSpPr>
        <p:spPr/>
        <p:txBody>
          <a:bodyPr/>
          <a:lstStyle/>
          <a:p>
            <a:fld id="{13F0F35F-DD44-4607-AEC1-49D7A4BC4066}" type="slidenum">
              <a:rPr lang="en-US" smtClean="0"/>
              <a:pPr/>
              <a:t>34</a:t>
            </a:fld>
            <a:endParaRPr lang="en-US" dirty="0"/>
          </a:p>
        </p:txBody>
      </p:sp>
    </p:spTree>
    <p:extLst>
      <p:ext uri="{BB962C8B-B14F-4D97-AF65-F5344CB8AC3E}">
        <p14:creationId xmlns:p14="http://schemas.microsoft.com/office/powerpoint/2010/main" val="556764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39</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5584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47</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8214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090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52</a:t>
            </a:fld>
            <a:endParaRPr lang="en-US"/>
          </a:p>
        </p:txBody>
      </p:sp>
    </p:spTree>
    <p:extLst>
      <p:ext uri="{BB962C8B-B14F-4D97-AF65-F5344CB8AC3E}">
        <p14:creationId xmlns:p14="http://schemas.microsoft.com/office/powerpoint/2010/main" val="945140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54</a:t>
            </a:fld>
            <a:endParaRPr lang="en-US"/>
          </a:p>
        </p:txBody>
      </p:sp>
    </p:spTree>
    <p:extLst>
      <p:ext uri="{BB962C8B-B14F-4D97-AF65-F5344CB8AC3E}">
        <p14:creationId xmlns:p14="http://schemas.microsoft.com/office/powerpoint/2010/main" val="379641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56</a:t>
            </a:fld>
            <a:endParaRPr lang="en-US"/>
          </a:p>
        </p:txBody>
      </p:sp>
    </p:spTree>
    <p:extLst>
      <p:ext uri="{BB962C8B-B14F-4D97-AF65-F5344CB8AC3E}">
        <p14:creationId xmlns:p14="http://schemas.microsoft.com/office/powerpoint/2010/main" val="265038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57</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692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69805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Every minute of every day -  </a:t>
            </a:r>
            <a:r>
              <a:rPr lang="en-US" sz="1200" dirty="0" smtClean="0"/>
              <a:t>YouTube users upload 48 hours of video, Facebook users share 684,478 pieces of content, Instagram users share 3,600 new photos, and Tumblr sees 27,778 new posts published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oh wait, that was in 2012 …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first infographic, for example, showed that Facebook users shared 684,478 pieces of content.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Fast forward a couple of years and that number has exploded to</a:t>
            </a:r>
            <a:r>
              <a:rPr lang="en-US" sz="1200" baseline="0" dirty="0" smtClean="0"/>
              <a:t> a staggering</a:t>
            </a:r>
            <a:r>
              <a:rPr lang="en-US" sz="1200" dirty="0" smtClean="0"/>
              <a:t> 2,460,000 pieces</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2589255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602694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050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36631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NoSQL – even though that term is so overused and completely misses the point</a:t>
            </a:r>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104898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 Id="rId3"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4385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8"/>
            <a:ext cx="17406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89327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8"/>
            <a:ext cx="17406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16490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83893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300156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98025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62683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96556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4054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67070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mtClean="0"/>
              <a:t>Click to edit Master subtitle style</a:t>
            </a:r>
            <a:endParaRPr lang="en-US"/>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9134869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08185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13435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4846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749576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02294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39268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06264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05419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16197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8071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4673379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6298779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955077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55636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56889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949340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54654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513032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212449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365907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774583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968005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90032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366930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369735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55676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9902513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192709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90470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934150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765858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946145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124442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7481508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55882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977684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805300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353318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6546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5366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1461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1825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021601"/>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02121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45575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91750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6601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51238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29784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70700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19040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137470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08531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83989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803489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119133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978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43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065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510240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796570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3992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a:t>
            </a:r>
            <a:r>
              <a:rPr lang="en-US" sz="1050" dirty="0" smtClean="0">
                <a:solidFill>
                  <a:schemeClr val="bg1">
                    <a:lumMod val="85000"/>
                  </a:schemeClr>
                </a:solidFill>
              </a:rPr>
              <a:t>2014 </a:t>
            </a:r>
            <a:r>
              <a:rPr lang="en-US" sz="1050" dirty="0">
                <a:solidFill>
                  <a:schemeClr val="bg1">
                    <a:lumMod val="8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Relationship Id="rId16" Type="http://schemas.openxmlformats.org/officeDocument/2006/relationships/slideLayout" Target="../slideLayouts/slideLayout25.xml"/><Relationship Id="rId17" Type="http://schemas.openxmlformats.org/officeDocument/2006/relationships/slideLayout" Target="../slideLayouts/slideLayout26.xml"/><Relationship Id="rId18" Type="http://schemas.openxmlformats.org/officeDocument/2006/relationships/slideLayout" Target="../slideLayouts/slideLayout27.xml"/><Relationship Id="rId19" Type="http://schemas.openxmlformats.org/officeDocument/2006/relationships/slideLayout" Target="../slideLayouts/slideLayout28.xml"/><Relationship Id="rId63" Type="http://schemas.openxmlformats.org/officeDocument/2006/relationships/slideLayout" Target="../slideLayouts/slideLayout72.xml"/><Relationship Id="rId64" Type="http://schemas.openxmlformats.org/officeDocument/2006/relationships/slideLayout" Target="../slideLayouts/slideLayout73.xml"/><Relationship Id="rId65" Type="http://schemas.openxmlformats.org/officeDocument/2006/relationships/slideLayout" Target="../slideLayouts/slideLayout74.xml"/><Relationship Id="rId66" Type="http://schemas.openxmlformats.org/officeDocument/2006/relationships/slideLayout" Target="../slideLayouts/slideLayout75.xml"/><Relationship Id="rId67" Type="http://schemas.openxmlformats.org/officeDocument/2006/relationships/slideLayout" Target="../slideLayouts/slideLayout76.xml"/><Relationship Id="rId68" Type="http://schemas.openxmlformats.org/officeDocument/2006/relationships/slideLayout" Target="../slideLayouts/slideLayout77.xml"/><Relationship Id="rId69" Type="http://schemas.openxmlformats.org/officeDocument/2006/relationships/theme" Target="../theme/theme2.xml"/><Relationship Id="rId50" Type="http://schemas.openxmlformats.org/officeDocument/2006/relationships/slideLayout" Target="../slideLayouts/slideLayout59.xml"/><Relationship Id="rId51" Type="http://schemas.openxmlformats.org/officeDocument/2006/relationships/slideLayout" Target="../slideLayouts/slideLayout60.xml"/><Relationship Id="rId52" Type="http://schemas.openxmlformats.org/officeDocument/2006/relationships/slideLayout" Target="../slideLayouts/slideLayout61.xml"/><Relationship Id="rId53" Type="http://schemas.openxmlformats.org/officeDocument/2006/relationships/slideLayout" Target="../slideLayouts/slideLayout62.xml"/><Relationship Id="rId54" Type="http://schemas.openxmlformats.org/officeDocument/2006/relationships/slideLayout" Target="../slideLayouts/slideLayout63.xml"/><Relationship Id="rId55" Type="http://schemas.openxmlformats.org/officeDocument/2006/relationships/slideLayout" Target="../slideLayouts/slideLayout64.xml"/><Relationship Id="rId56" Type="http://schemas.openxmlformats.org/officeDocument/2006/relationships/slideLayout" Target="../slideLayouts/slideLayout65.xml"/><Relationship Id="rId57" Type="http://schemas.openxmlformats.org/officeDocument/2006/relationships/slideLayout" Target="../slideLayouts/slideLayout66.xml"/><Relationship Id="rId58" Type="http://schemas.openxmlformats.org/officeDocument/2006/relationships/slideLayout" Target="../slideLayouts/slideLayout67.xml"/><Relationship Id="rId59" Type="http://schemas.openxmlformats.org/officeDocument/2006/relationships/slideLayout" Target="../slideLayouts/slideLayout68.xml"/><Relationship Id="rId40" Type="http://schemas.openxmlformats.org/officeDocument/2006/relationships/slideLayout" Target="../slideLayouts/slideLayout49.xml"/><Relationship Id="rId41" Type="http://schemas.openxmlformats.org/officeDocument/2006/relationships/slideLayout" Target="../slideLayouts/slideLayout50.xml"/><Relationship Id="rId42" Type="http://schemas.openxmlformats.org/officeDocument/2006/relationships/slideLayout" Target="../slideLayouts/slideLayout51.xml"/><Relationship Id="rId43" Type="http://schemas.openxmlformats.org/officeDocument/2006/relationships/slideLayout" Target="../slideLayouts/slideLayout52.xml"/><Relationship Id="rId44" Type="http://schemas.openxmlformats.org/officeDocument/2006/relationships/slideLayout" Target="../slideLayouts/slideLayout53.xml"/><Relationship Id="rId45" Type="http://schemas.openxmlformats.org/officeDocument/2006/relationships/slideLayout" Target="../slideLayouts/slideLayout54.xml"/><Relationship Id="rId46" Type="http://schemas.openxmlformats.org/officeDocument/2006/relationships/slideLayout" Target="../slideLayouts/slideLayout55.xml"/><Relationship Id="rId47" Type="http://schemas.openxmlformats.org/officeDocument/2006/relationships/slideLayout" Target="../slideLayouts/slideLayout56.xml"/><Relationship Id="rId48" Type="http://schemas.openxmlformats.org/officeDocument/2006/relationships/slideLayout" Target="../slideLayouts/slideLayout57.xml"/><Relationship Id="rId49" Type="http://schemas.openxmlformats.org/officeDocument/2006/relationships/slideLayout" Target="../slideLayouts/slideLayout58.xml"/><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30" Type="http://schemas.openxmlformats.org/officeDocument/2006/relationships/slideLayout" Target="../slideLayouts/slideLayout39.xml"/><Relationship Id="rId31" Type="http://schemas.openxmlformats.org/officeDocument/2006/relationships/slideLayout" Target="../slideLayouts/slideLayout40.xml"/><Relationship Id="rId32" Type="http://schemas.openxmlformats.org/officeDocument/2006/relationships/slideLayout" Target="../slideLayouts/slideLayout41.xml"/><Relationship Id="rId33" Type="http://schemas.openxmlformats.org/officeDocument/2006/relationships/slideLayout" Target="../slideLayouts/slideLayout42.xml"/><Relationship Id="rId34" Type="http://schemas.openxmlformats.org/officeDocument/2006/relationships/slideLayout" Target="../slideLayouts/slideLayout43.xml"/><Relationship Id="rId35" Type="http://schemas.openxmlformats.org/officeDocument/2006/relationships/slideLayout" Target="../slideLayouts/slideLayout44.xml"/><Relationship Id="rId36" Type="http://schemas.openxmlformats.org/officeDocument/2006/relationships/slideLayout" Target="../slideLayouts/slideLayout45.xml"/><Relationship Id="rId37" Type="http://schemas.openxmlformats.org/officeDocument/2006/relationships/slideLayout" Target="../slideLayouts/slideLayout46.xml"/><Relationship Id="rId38" Type="http://schemas.openxmlformats.org/officeDocument/2006/relationships/slideLayout" Target="../slideLayouts/slideLayout47.xml"/><Relationship Id="rId39" Type="http://schemas.openxmlformats.org/officeDocument/2006/relationships/slideLayout" Target="../slideLayouts/slideLayout48.xml"/><Relationship Id="rId20" Type="http://schemas.openxmlformats.org/officeDocument/2006/relationships/slideLayout" Target="../slideLayouts/slideLayout29.xml"/><Relationship Id="rId21" Type="http://schemas.openxmlformats.org/officeDocument/2006/relationships/slideLayout" Target="../slideLayouts/slideLayout30.xml"/><Relationship Id="rId22" Type="http://schemas.openxmlformats.org/officeDocument/2006/relationships/slideLayout" Target="../slideLayouts/slideLayout31.xml"/><Relationship Id="rId23" Type="http://schemas.openxmlformats.org/officeDocument/2006/relationships/slideLayout" Target="../slideLayouts/slideLayout32.xml"/><Relationship Id="rId24" Type="http://schemas.openxmlformats.org/officeDocument/2006/relationships/slideLayout" Target="../slideLayouts/slideLayout33.xml"/><Relationship Id="rId25" Type="http://schemas.openxmlformats.org/officeDocument/2006/relationships/slideLayout" Target="../slideLayouts/slideLayout34.xml"/><Relationship Id="rId26" Type="http://schemas.openxmlformats.org/officeDocument/2006/relationships/slideLayout" Target="../slideLayouts/slideLayout35.xml"/><Relationship Id="rId27" Type="http://schemas.openxmlformats.org/officeDocument/2006/relationships/slideLayout" Target="../slideLayouts/slideLayout36.xml"/><Relationship Id="rId28" Type="http://schemas.openxmlformats.org/officeDocument/2006/relationships/slideLayout" Target="../slideLayouts/slideLayout37.xml"/><Relationship Id="rId29" Type="http://schemas.openxmlformats.org/officeDocument/2006/relationships/slideLayout" Target="../slideLayouts/slideLayout38.xml"/><Relationship Id="rId60" Type="http://schemas.openxmlformats.org/officeDocument/2006/relationships/slideLayout" Target="../slideLayouts/slideLayout69.xml"/><Relationship Id="rId61" Type="http://schemas.openxmlformats.org/officeDocument/2006/relationships/slideLayout" Target="../slideLayouts/slideLayout70.xml"/><Relationship Id="rId62" Type="http://schemas.openxmlformats.org/officeDocument/2006/relationships/slideLayout" Target="../slideLayouts/slideLayout71.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Lst>
  <p:timing>
    <p:tnLst>
      <p:par>
        <p:cT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7" y="8221"/>
            <a:ext cx="935478" cy="5646179"/>
            <a:chOff x="12618967" y="8385"/>
            <a:chExt cx="954236" cy="5758580"/>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3010703" y="258334"/>
              <a:ext cx="798166"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834159" y="4228746"/>
              <a:ext cx="2472319"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9052584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 id="2147483740" r:id="rId6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6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24.xml"/><Relationship Id="rId2" Type="http://schemas.openxmlformats.org/officeDocument/2006/relationships/image" Target="../media/image12.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5" Type="http://schemas.openxmlformats.org/officeDocument/2006/relationships/image" Target="../media/image17.png"/><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1.wdp"/><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9.jpeg"/><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smtClean="0"/>
              <a:t>Polyglot Persistence</a:t>
            </a:r>
            <a:endParaRPr lang="en-US" dirty="0"/>
          </a:p>
        </p:txBody>
      </p:sp>
      <p:sp>
        <p:nvSpPr>
          <p:cNvPr id="6" name="Text Placeholder 4"/>
          <p:cNvSpPr txBox="1">
            <a:spLocks/>
          </p:cNvSpPr>
          <p:nvPr/>
        </p:nvSpPr>
        <p:spPr>
          <a:xfrm>
            <a:off x="274701" y="3955786"/>
            <a:ext cx="10058337" cy="182800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smtClean="0"/>
              <a:t>David Makogon, Microsoft</a:t>
            </a:r>
          </a:p>
          <a:p>
            <a:pPr marL="0" indent="0">
              <a:buNone/>
            </a:pPr>
            <a:r>
              <a:rPr lang="en-US" dirty="0" smtClean="0"/>
              <a:t>@</a:t>
            </a:r>
            <a:r>
              <a:rPr lang="en-US" dirty="0" err="1" smtClean="0"/>
              <a:t>dmakogon</a:t>
            </a:r>
            <a:endParaRPr lang="en-US" dirty="0" smtClean="0"/>
          </a:p>
          <a:p>
            <a:endParaRPr lang="en-US" dirty="0"/>
          </a:p>
        </p:txBody>
      </p:sp>
      <p:sp>
        <p:nvSpPr>
          <p:cNvPr id="7" name="Text Placeholder 4"/>
          <p:cNvSpPr txBox="1">
            <a:spLocks/>
          </p:cNvSpPr>
          <p:nvPr/>
        </p:nvSpPr>
        <p:spPr>
          <a:xfrm>
            <a:off x="274701" y="460733"/>
            <a:ext cx="10058337" cy="104026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smtClean="0"/>
              <a:t>#</a:t>
            </a:r>
            <a:r>
              <a:rPr lang="en-US" dirty="0" err="1" smtClean="0"/>
              <a:t>GlobalAzure</a:t>
            </a:r>
            <a:endParaRPr lang="en-US" dirty="0"/>
          </a:p>
        </p:txBody>
      </p:sp>
      <p:pic>
        <p:nvPicPr>
          <p:cNvPr id="3" name="Picture 2"/>
          <p:cNvPicPr>
            <a:picLocks noChangeAspect="1"/>
          </p:cNvPicPr>
          <p:nvPr/>
        </p:nvPicPr>
        <p:blipFill>
          <a:blip r:embed="rId3"/>
          <a:stretch>
            <a:fillRect/>
          </a:stretch>
        </p:blipFill>
        <p:spPr>
          <a:xfrm>
            <a:off x="7264399" y="3180689"/>
            <a:ext cx="4792133" cy="3594100"/>
          </a:xfrm>
          <a:prstGeom prst="rect">
            <a:avLst/>
          </a:prstGeom>
        </p:spPr>
      </p:pic>
      <p:pic>
        <p:nvPicPr>
          <p:cNvPr id="5" name="Picture 4"/>
          <p:cNvPicPr>
            <a:picLocks noChangeAspect="1"/>
          </p:cNvPicPr>
          <p:nvPr/>
        </p:nvPicPr>
        <p:blipFill>
          <a:blip r:embed="rId4"/>
          <a:stretch>
            <a:fillRect/>
          </a:stretch>
        </p:blipFill>
        <p:spPr>
          <a:xfrm>
            <a:off x="8881532" y="43393"/>
            <a:ext cx="3175000" cy="2146300"/>
          </a:xfrm>
          <a:prstGeom prst="rect">
            <a:avLst/>
          </a:prstGeom>
        </p:spPr>
      </p:pic>
    </p:spTree>
    <p:extLst>
      <p:ext uri="{BB962C8B-B14F-4D97-AF65-F5344CB8AC3E}">
        <p14:creationId xmlns:p14="http://schemas.microsoft.com/office/powerpoint/2010/main" val="89769254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shape of data</a:t>
            </a:r>
            <a:endParaRPr lang="en-US" dirty="0"/>
          </a:p>
        </p:txBody>
      </p:sp>
      <p:sp>
        <p:nvSpPr>
          <p:cNvPr id="3" name="Content Placeholder 2"/>
          <p:cNvSpPr>
            <a:spLocks noGrp="1"/>
          </p:cNvSpPr>
          <p:nvPr>
            <p:ph type="body" sz="quarter" idx="10"/>
          </p:nvPr>
        </p:nvSpPr>
        <p:spPr>
          <a:xfrm>
            <a:off x="269239" y="1189177"/>
            <a:ext cx="11653523" cy="5429179"/>
          </a:xfrm>
        </p:spPr>
        <p:txBody>
          <a:bodyPr/>
          <a:lstStyle/>
          <a:p>
            <a:pPr marL="0" indent="0">
              <a:buNone/>
            </a:pPr>
            <a:endParaRPr lang="en-US" sz="4800" b="1" dirty="0" smtClean="0"/>
          </a:p>
          <a:p>
            <a:pPr marL="0" indent="0">
              <a:buNone/>
            </a:pPr>
            <a:endParaRPr lang="en-US" sz="4800" b="1" dirty="0"/>
          </a:p>
          <a:p>
            <a:pPr marL="0" indent="0">
              <a:buNone/>
            </a:pPr>
            <a:r>
              <a:rPr lang="en-US" sz="4800" b="1" dirty="0" smtClean="0"/>
              <a:t>90% </a:t>
            </a:r>
            <a:r>
              <a:rPr lang="en-US" sz="4800" dirty="0" smtClean="0"/>
              <a:t>of </a:t>
            </a:r>
            <a:r>
              <a:rPr lang="en-US" sz="4800" dirty="0"/>
              <a:t>the world’s data </a:t>
            </a:r>
            <a:r>
              <a:rPr lang="en-US" sz="4800" dirty="0" smtClean="0"/>
              <a:t/>
            </a:r>
            <a:br>
              <a:rPr lang="en-US" sz="4800" dirty="0" smtClean="0"/>
            </a:br>
            <a:r>
              <a:rPr lang="en-US" sz="4800" dirty="0" smtClean="0"/>
              <a:t>has </a:t>
            </a:r>
            <a:r>
              <a:rPr lang="en-US" sz="4800" dirty="0"/>
              <a:t>been created in the </a:t>
            </a:r>
            <a:r>
              <a:rPr lang="en-US" sz="4800" dirty="0" smtClean="0"/>
              <a:t>last </a:t>
            </a:r>
            <a:r>
              <a:rPr lang="en-US" sz="4800" dirty="0"/>
              <a:t>two years</a:t>
            </a:r>
            <a:r>
              <a:rPr lang="en-US" sz="4800" dirty="0" smtClean="0"/>
              <a:t>….</a:t>
            </a:r>
          </a:p>
          <a:p>
            <a:pPr marL="0" indent="0">
              <a:buNone/>
            </a:pPr>
            <a:endParaRPr lang="en-US" sz="4800" dirty="0"/>
          </a:p>
          <a:p>
            <a:r>
              <a:rPr lang="en-US" sz="4800" dirty="0">
                <a:solidFill>
                  <a:schemeClr val="tx1"/>
                </a:solidFill>
              </a:rPr>
              <a:t>The ultimate question is really what insight and value can we draw from that data</a:t>
            </a:r>
            <a:r>
              <a:rPr lang="en-US" sz="4800" dirty="0" smtClean="0">
                <a:solidFill>
                  <a:schemeClr val="tx1"/>
                </a:solidFill>
              </a:rPr>
              <a:t>.</a:t>
            </a:r>
            <a:endParaRPr lang="en-US" sz="4800" dirty="0">
              <a:solidFill>
                <a:schemeClr val="tx1"/>
              </a:solidFill>
            </a:endParaRPr>
          </a:p>
        </p:txBody>
      </p:sp>
    </p:spTree>
    <p:extLst>
      <p:ext uri="{BB962C8B-B14F-4D97-AF65-F5344CB8AC3E}">
        <p14:creationId xmlns:p14="http://schemas.microsoft.com/office/powerpoint/2010/main" val="2115046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The shape of data</a:t>
            </a:r>
            <a:endParaRPr lang="en-US" dirty="0"/>
          </a:p>
        </p:txBody>
      </p:sp>
      <p:sp>
        <p:nvSpPr>
          <p:cNvPr id="3" name="Content Placeholder 2"/>
          <p:cNvSpPr>
            <a:spLocks noGrp="1"/>
          </p:cNvSpPr>
          <p:nvPr>
            <p:ph type="body" sz="quarter" idx="10"/>
          </p:nvPr>
        </p:nvSpPr>
        <p:spPr>
          <a:xfrm>
            <a:off x="269239" y="1189177"/>
            <a:ext cx="11653523" cy="4936736"/>
          </a:xfrm>
        </p:spPr>
        <p:txBody>
          <a:bodyPr/>
          <a:lstStyle/>
          <a:p>
            <a:pPr marL="0" indent="0">
              <a:buNone/>
            </a:pPr>
            <a:r>
              <a:rPr lang="en-US" sz="4000" dirty="0" smtClean="0"/>
              <a:t>It’s not just about Relational anymore  …  “NoSQL”</a:t>
            </a:r>
          </a:p>
          <a:p>
            <a:pPr marL="0" indent="0">
              <a:buNone/>
            </a:pPr>
            <a:endParaRPr lang="en-US" sz="2800" dirty="0"/>
          </a:p>
          <a:p>
            <a:pPr marL="0" indent="0">
              <a:buNone/>
            </a:pPr>
            <a:r>
              <a:rPr lang="en-US" sz="4000" smtClean="0"/>
              <a:t>Multiple da</a:t>
            </a:r>
            <a:r>
              <a:rPr lang="en-US" sz="4000" smtClean="0"/>
              <a:t>tabase categories and data shapes</a:t>
            </a:r>
            <a:endParaRPr lang="en-US" sz="4000" dirty="0" smtClean="0"/>
          </a:p>
          <a:p>
            <a:pPr lvl="2"/>
            <a:r>
              <a:rPr lang="en-US" sz="3600" dirty="0" smtClean="0"/>
              <a:t>Relational</a:t>
            </a:r>
          </a:p>
          <a:p>
            <a:pPr lvl="2"/>
            <a:r>
              <a:rPr lang="en-US" sz="3600" dirty="0" smtClean="0"/>
              <a:t>Document</a:t>
            </a:r>
          </a:p>
          <a:p>
            <a:pPr lvl="2"/>
            <a:r>
              <a:rPr lang="en-US" sz="3600" dirty="0" smtClean="0"/>
              <a:t>Key/Value</a:t>
            </a:r>
          </a:p>
          <a:p>
            <a:pPr lvl="2"/>
            <a:r>
              <a:rPr lang="en-US" sz="3600" dirty="0" smtClean="0"/>
              <a:t>Graph</a:t>
            </a:r>
          </a:p>
          <a:p>
            <a:pPr lvl="2"/>
            <a:r>
              <a:rPr lang="en-US" sz="3600" dirty="0" smtClean="0"/>
              <a:t>Column</a:t>
            </a:r>
          </a:p>
        </p:txBody>
      </p:sp>
      <p:sp>
        <p:nvSpPr>
          <p:cNvPr id="5" name="Rectangle 4"/>
          <p:cNvSpPr/>
          <p:nvPr/>
        </p:nvSpPr>
        <p:spPr bwMode="auto">
          <a:xfrm>
            <a:off x="414068" y="3605843"/>
            <a:ext cx="2704689" cy="2637014"/>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1910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GB" dirty="0" smtClean="0"/>
              <a:t>Relational databases</a:t>
            </a:r>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7814141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77813" y="1338906"/>
            <a:ext cx="11525250" cy="5290388"/>
          </a:xfrm>
        </p:spPr>
        <p:txBody>
          <a:bodyPr/>
          <a:lstStyle/>
          <a:p>
            <a:r>
              <a:rPr lang="en-US" dirty="0" smtClean="0"/>
              <a:t>Set-theory-based</a:t>
            </a:r>
          </a:p>
          <a:p>
            <a:r>
              <a:rPr lang="en-US" dirty="0" smtClean="0"/>
              <a:t>Two-dimensional relations (or tables) </a:t>
            </a:r>
          </a:p>
          <a:p>
            <a:r>
              <a:rPr lang="en-US" dirty="0" smtClean="0"/>
              <a:t>Tables have columns</a:t>
            </a:r>
          </a:p>
          <a:p>
            <a:r>
              <a:rPr lang="en-US" dirty="0" smtClean="0"/>
              <a:t>Column data is strongly typed, types enforced by system</a:t>
            </a:r>
          </a:p>
          <a:p>
            <a:r>
              <a:rPr lang="en-US" dirty="0" smtClean="0"/>
              <a:t>Tables have tuples (or rows)</a:t>
            </a:r>
          </a:p>
          <a:p>
            <a:r>
              <a:rPr lang="en-US" dirty="0" smtClean="0"/>
              <a:t>Selections (WHERE…)</a:t>
            </a:r>
          </a:p>
          <a:p>
            <a:r>
              <a:rPr lang="en-US" dirty="0" smtClean="0"/>
              <a:t>Projections (SELECT…) </a:t>
            </a:r>
          </a:p>
          <a:p>
            <a:r>
              <a:rPr lang="en-US" dirty="0" smtClean="0"/>
              <a:t>Cartesian products (JOIN …)</a:t>
            </a:r>
            <a:endParaRPr lang="en-US" dirty="0"/>
          </a:p>
        </p:txBody>
      </p:sp>
      <p:sp>
        <p:nvSpPr>
          <p:cNvPr id="3" name="Title 2"/>
          <p:cNvSpPr>
            <a:spLocks noGrp="1"/>
          </p:cNvSpPr>
          <p:nvPr>
            <p:ph type="title"/>
          </p:nvPr>
        </p:nvSpPr>
        <p:spPr>
          <a:xfrm>
            <a:off x="-367266" y="182215"/>
            <a:ext cx="11416266" cy="1063487"/>
          </a:xfrm>
        </p:spPr>
        <p:txBody>
          <a:bodyPr/>
          <a:lstStyle/>
          <a:p>
            <a:r>
              <a:rPr lang="en-US" dirty="0" smtClean="0"/>
              <a:t>    What’s a relational database?</a:t>
            </a:r>
            <a:endParaRPr lang="en-US" dirty="0"/>
          </a:p>
        </p:txBody>
      </p:sp>
    </p:spTree>
    <p:extLst>
      <p:ext uri="{BB962C8B-B14F-4D97-AF65-F5344CB8AC3E}">
        <p14:creationId xmlns:p14="http://schemas.microsoft.com/office/powerpoint/2010/main" val="1627503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relational database? Optimal:</a:t>
            </a:r>
            <a:endParaRPr lang="en-US" dirty="0"/>
          </a:p>
        </p:txBody>
      </p:sp>
      <p:sp>
        <p:nvSpPr>
          <p:cNvPr id="3" name="Content Placeholder 2"/>
          <p:cNvSpPr>
            <a:spLocks noGrp="1"/>
          </p:cNvSpPr>
          <p:nvPr>
            <p:ph sz="quarter" idx="10"/>
          </p:nvPr>
        </p:nvSpPr>
        <p:spPr/>
        <p:txBody>
          <a:bodyPr/>
          <a:lstStyle/>
          <a:p>
            <a:r>
              <a:rPr lang="en-US" dirty="0" smtClean="0"/>
              <a:t>Robust, stable, years of proving itself</a:t>
            </a:r>
          </a:p>
          <a:p>
            <a:r>
              <a:rPr lang="en-US" dirty="0" smtClean="0"/>
              <a:t>Homogeneous data conforms to a structured / rigid schema</a:t>
            </a:r>
          </a:p>
          <a:p>
            <a:r>
              <a:rPr lang="en-US" dirty="0" smtClean="0"/>
              <a:t>Flexible query-ability</a:t>
            </a:r>
          </a:p>
          <a:p>
            <a:r>
              <a:rPr lang="en-US" dirty="0" smtClean="0"/>
              <a:t>Very consistent &amp; durable data</a:t>
            </a:r>
          </a:p>
          <a:p>
            <a:r>
              <a:rPr lang="en-US" dirty="0" smtClean="0"/>
              <a:t>ACID transactions</a:t>
            </a:r>
            <a:endParaRPr lang="en-US" dirty="0"/>
          </a:p>
          <a:p>
            <a:endParaRPr lang="en-US" dirty="0" smtClean="0"/>
          </a:p>
        </p:txBody>
      </p:sp>
    </p:spTree>
    <p:extLst>
      <p:ext uri="{BB962C8B-B14F-4D97-AF65-F5344CB8AC3E}">
        <p14:creationId xmlns:p14="http://schemas.microsoft.com/office/powerpoint/2010/main" val="20975478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 optimal?</a:t>
            </a:r>
            <a:endParaRPr lang="en-US" dirty="0"/>
          </a:p>
        </p:txBody>
      </p:sp>
      <p:sp>
        <p:nvSpPr>
          <p:cNvPr id="3" name="Content Placeholder 2"/>
          <p:cNvSpPr>
            <a:spLocks noGrp="1"/>
          </p:cNvSpPr>
          <p:nvPr>
            <p:ph sz="quarter" idx="10"/>
          </p:nvPr>
        </p:nvSpPr>
        <p:spPr/>
        <p:txBody>
          <a:bodyPr/>
          <a:lstStyle/>
          <a:p>
            <a:r>
              <a:rPr lang="en-US" dirty="0" smtClean="0"/>
              <a:t>(Typically) Scale up</a:t>
            </a:r>
          </a:p>
          <a:p>
            <a:r>
              <a:rPr lang="en-US" dirty="0" smtClean="0"/>
              <a:t>Requirement for flexible data</a:t>
            </a:r>
          </a:p>
          <a:p>
            <a:r>
              <a:rPr lang="en-US" dirty="0" smtClean="0"/>
              <a:t>Impedance mismatch (ORM mapping)</a:t>
            </a:r>
          </a:p>
          <a:p>
            <a:endParaRPr lang="en-US" dirty="0" smtClean="0"/>
          </a:p>
        </p:txBody>
      </p:sp>
    </p:spTree>
    <p:extLst>
      <p:ext uri="{BB962C8B-B14F-4D97-AF65-F5344CB8AC3E}">
        <p14:creationId xmlns:p14="http://schemas.microsoft.com/office/powerpoint/2010/main" val="4600680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SQL</a:t>
            </a:r>
            <a:endParaRPr lang="en-US" dirty="0"/>
          </a:p>
        </p:txBody>
      </p:sp>
      <p:sp>
        <p:nvSpPr>
          <p:cNvPr id="3" name="Content Placeholder 2"/>
          <p:cNvSpPr>
            <a:spLocks noGrp="1"/>
          </p:cNvSpPr>
          <p:nvPr>
            <p:ph sz="quarter" idx="10"/>
          </p:nvPr>
        </p:nvSpPr>
        <p:spPr>
          <a:xfrm>
            <a:off x="379413" y="1388226"/>
            <a:ext cx="11525250" cy="1548938"/>
          </a:xfrm>
        </p:spPr>
        <p:txBody>
          <a:bodyPr/>
          <a:lstStyle/>
          <a:p>
            <a:r>
              <a:rPr lang="en-US" dirty="0" smtClean="0"/>
              <a:t>Tables with columns and rows, with relationships to other tables</a:t>
            </a:r>
          </a:p>
          <a:p>
            <a:r>
              <a:rPr lang="en-US" dirty="0" smtClean="0"/>
              <a:t>SQL query language</a:t>
            </a:r>
          </a:p>
          <a:p>
            <a:pPr marL="0" indent="0">
              <a:buNone/>
            </a:pPr>
            <a:endParaRPr lang="en-US" dirty="0"/>
          </a:p>
          <a:p>
            <a:pPr marL="0" indent="0">
              <a:buNone/>
            </a:pPr>
            <a:endParaRPr lang="en-US" dirty="0" smtClean="0">
              <a:latin typeface="Lucida Console" panose="020B0609040504020204" pitchFamily="49" charset="0"/>
            </a:endParaRPr>
          </a:p>
          <a:p>
            <a:pPr marL="0" indent="0">
              <a:buNone/>
            </a:pPr>
            <a:endParaRPr lang="en-US" dirty="0">
              <a:latin typeface="Lucida Console" panose="020B0609040504020204" pitchFamily="49" charset="0"/>
            </a:endParaRPr>
          </a:p>
          <a:p>
            <a:pPr marL="0" indent="0">
              <a:buNone/>
            </a:pPr>
            <a:endParaRPr lang="en-US" dirty="0">
              <a:latin typeface="Lucida Console" panose="020B0609040504020204" pitchFamily="49" charset="0"/>
            </a:endParaRPr>
          </a:p>
        </p:txBody>
      </p:sp>
      <p:sp>
        <p:nvSpPr>
          <p:cNvPr id="4" name="TextBox 3"/>
          <p:cNvSpPr txBox="1"/>
          <p:nvPr/>
        </p:nvSpPr>
        <p:spPr>
          <a:xfrm>
            <a:off x="379413" y="3079688"/>
            <a:ext cx="11812587" cy="2677656"/>
          </a:xfrm>
          <a:prstGeom prst="rect">
            <a:avLst/>
          </a:prstGeom>
          <a:noFill/>
        </p:spPr>
        <p:txBody>
          <a:bodyPr wrap="square" rtlCol="0">
            <a:spAutoFit/>
          </a:bodyPr>
          <a:lstStyle/>
          <a:p>
            <a:r>
              <a:rPr lang="en-US" sz="2800" dirty="0" smtClean="0">
                <a:latin typeface="Lucida Console" panose="020B0609040504020204" pitchFamily="49" charset="0"/>
              </a:rPr>
              <a:t>SELECT </a:t>
            </a:r>
            <a:r>
              <a:rPr lang="en-US" sz="2800" dirty="0" err="1" smtClean="0">
                <a:latin typeface="Lucida Console" panose="020B0609040504020204" pitchFamily="49" charset="0"/>
              </a:rPr>
              <a:t>p.FirstName</a:t>
            </a:r>
            <a:r>
              <a:rPr lang="en-US" sz="2800" dirty="0" smtClean="0">
                <a:latin typeface="Lucida Console" panose="020B0609040504020204" pitchFamily="49" charset="0"/>
              </a:rPr>
              <a:t>, </a:t>
            </a:r>
            <a:r>
              <a:rPr lang="en-US" sz="2800" dirty="0" err="1" smtClean="0">
                <a:latin typeface="Lucida Console" panose="020B0609040504020204" pitchFamily="49" charset="0"/>
              </a:rPr>
              <a:t>p.LastName</a:t>
            </a:r>
            <a:r>
              <a:rPr lang="en-US" sz="2800" dirty="0" smtClean="0">
                <a:latin typeface="Lucida Console" panose="020B0609040504020204" pitchFamily="49" charset="0"/>
              </a:rPr>
              <a:t>, </a:t>
            </a:r>
            <a:r>
              <a:rPr lang="en-US" sz="2800" dirty="0" err="1" smtClean="0">
                <a:latin typeface="Lucida Console" panose="020B0609040504020204" pitchFamily="49" charset="0"/>
              </a:rPr>
              <a:t>c.Number</a:t>
            </a:r>
            <a:r>
              <a:rPr lang="en-US" sz="2800" dirty="0" smtClean="0">
                <a:latin typeface="Lucida Console" panose="020B0609040504020204" pitchFamily="49" charset="0"/>
              </a:rPr>
              <a:t>, </a:t>
            </a:r>
            <a:r>
              <a:rPr lang="en-US" sz="2800" dirty="0" err="1" smtClean="0">
                <a:latin typeface="Lucida Console" panose="020B0609040504020204" pitchFamily="49" charset="0"/>
              </a:rPr>
              <a:t>a.City</a:t>
            </a:r>
            <a:endParaRPr lang="en-US" sz="2800" dirty="0" smtClean="0">
              <a:latin typeface="Lucida Console" panose="020B0609040504020204" pitchFamily="49" charset="0"/>
            </a:endParaRPr>
          </a:p>
          <a:p>
            <a:r>
              <a:rPr lang="en-US" sz="2800" dirty="0" smtClean="0">
                <a:latin typeface="Lucida Console" panose="020B0609040504020204" pitchFamily="49" charset="0"/>
              </a:rPr>
              <a:t>FROM Person p</a:t>
            </a:r>
          </a:p>
          <a:p>
            <a:r>
              <a:rPr lang="en-US" sz="2800" dirty="0" smtClean="0">
                <a:latin typeface="Lucida Console" panose="020B0609040504020204" pitchFamily="49" charset="0"/>
              </a:rPr>
              <a:t>INNER JOIN </a:t>
            </a:r>
            <a:r>
              <a:rPr lang="en-US" sz="2800" dirty="0" err="1" smtClean="0">
                <a:latin typeface="Lucida Console" panose="020B0609040504020204" pitchFamily="49" charset="0"/>
              </a:rPr>
              <a:t>ContactDetails</a:t>
            </a:r>
            <a:r>
              <a:rPr lang="en-US" sz="2800" dirty="0" smtClean="0">
                <a:latin typeface="Lucida Console" panose="020B0609040504020204" pitchFamily="49" charset="0"/>
              </a:rPr>
              <a:t> c ON </a:t>
            </a:r>
            <a:r>
              <a:rPr lang="en-US" sz="2800" dirty="0" err="1" smtClean="0">
                <a:latin typeface="Lucida Console" panose="020B0609040504020204" pitchFamily="49" charset="0"/>
              </a:rPr>
              <a:t>c.PersonId</a:t>
            </a:r>
            <a:r>
              <a:rPr lang="en-US" sz="2800" dirty="0" smtClean="0">
                <a:latin typeface="Lucida Console" panose="020B0609040504020204" pitchFamily="49" charset="0"/>
              </a:rPr>
              <a:t> = </a:t>
            </a:r>
            <a:r>
              <a:rPr lang="en-US" sz="2800" dirty="0" err="1" smtClean="0">
                <a:latin typeface="Lucida Console" panose="020B0609040504020204" pitchFamily="49" charset="0"/>
              </a:rPr>
              <a:t>p.Id</a:t>
            </a:r>
            <a:endParaRPr lang="en-US" sz="2800" dirty="0" smtClean="0">
              <a:latin typeface="Lucida Console" panose="020B0609040504020204" pitchFamily="49" charset="0"/>
            </a:endParaRPr>
          </a:p>
          <a:p>
            <a:r>
              <a:rPr lang="en-US" sz="2800" dirty="0" smtClean="0">
                <a:latin typeface="Lucida Console" panose="020B0609040504020204" pitchFamily="49" charset="0"/>
              </a:rPr>
              <a:t>INNER JOIN Address a ON </a:t>
            </a:r>
            <a:r>
              <a:rPr lang="en-US" sz="2800" dirty="0" err="1" smtClean="0">
                <a:latin typeface="Lucida Console" panose="020B0609040504020204" pitchFamily="49" charset="0"/>
              </a:rPr>
              <a:t>a.PersonId</a:t>
            </a:r>
            <a:r>
              <a:rPr lang="en-US" sz="2800" dirty="0" smtClean="0">
                <a:latin typeface="Lucida Console" panose="020B0609040504020204" pitchFamily="49" charset="0"/>
              </a:rPr>
              <a:t> = </a:t>
            </a:r>
            <a:r>
              <a:rPr lang="en-US" sz="2800" dirty="0" err="1" smtClean="0">
                <a:latin typeface="Lucida Console" panose="020B0609040504020204" pitchFamily="49" charset="0"/>
              </a:rPr>
              <a:t>p.Id</a:t>
            </a:r>
            <a:endParaRPr lang="en-US" sz="2800" dirty="0" smtClean="0">
              <a:latin typeface="Lucida Console" panose="020B0609040504020204" pitchFamily="49" charset="0"/>
            </a:endParaRPr>
          </a:p>
          <a:p>
            <a:r>
              <a:rPr lang="en-US" sz="2800" dirty="0" smtClean="0">
                <a:latin typeface="Lucida Console" panose="020B0609040504020204" pitchFamily="49" charset="0"/>
              </a:rPr>
              <a:t>WHERE </a:t>
            </a:r>
            <a:r>
              <a:rPr lang="en-US" sz="2800" dirty="0" err="1" smtClean="0">
                <a:latin typeface="Lucida Console" panose="020B0609040504020204" pitchFamily="49" charset="0"/>
              </a:rPr>
              <a:t>p.Language</a:t>
            </a:r>
            <a:r>
              <a:rPr lang="en-US" sz="2800" dirty="0" smtClean="0">
                <a:latin typeface="Lucida Console" panose="020B0609040504020204" pitchFamily="49" charset="0"/>
              </a:rPr>
              <a:t> != “</a:t>
            </a:r>
            <a:r>
              <a:rPr lang="en-US" sz="2800" dirty="0" err="1" smtClean="0">
                <a:latin typeface="Lucida Console" panose="020B0609040504020204" pitchFamily="49" charset="0"/>
              </a:rPr>
              <a:t>eng</a:t>
            </a:r>
            <a:r>
              <a:rPr lang="en-US" sz="2800" dirty="0" smtClean="0">
                <a:latin typeface="Lucida Console" panose="020B0609040504020204" pitchFamily="49" charset="0"/>
              </a:rPr>
              <a:t>-us”</a:t>
            </a:r>
          </a:p>
          <a:p>
            <a:r>
              <a:rPr lang="en-US" sz="2800" dirty="0" smtClean="0">
                <a:latin typeface="Lucida Console" panose="020B0609040504020204" pitchFamily="49" charset="0"/>
              </a:rPr>
              <a:t>ORDER BY </a:t>
            </a:r>
            <a:r>
              <a:rPr lang="en-US" sz="2800" dirty="0" err="1" smtClean="0">
                <a:latin typeface="Lucida Console" panose="020B0609040504020204" pitchFamily="49" charset="0"/>
              </a:rPr>
              <a:t>a.City</a:t>
            </a:r>
            <a:r>
              <a:rPr lang="en-US" sz="2800" dirty="0" smtClean="0">
                <a:latin typeface="Lucida Console" panose="020B0609040504020204" pitchFamily="49" charset="0"/>
              </a:rPr>
              <a:t>, </a:t>
            </a:r>
            <a:r>
              <a:rPr lang="en-US" sz="2800" dirty="0" err="1" smtClean="0">
                <a:latin typeface="Lucida Console" panose="020B0609040504020204" pitchFamily="49" charset="0"/>
              </a:rPr>
              <a:t>p.LastName</a:t>
            </a:r>
            <a:endParaRPr lang="en-US" sz="2800" dirty="0">
              <a:latin typeface="Lucida Console" panose="020B0609040504020204" pitchFamily="49" charset="0"/>
            </a:endParaRPr>
          </a:p>
        </p:txBody>
      </p:sp>
    </p:spTree>
    <p:extLst>
      <p:ext uri="{BB962C8B-B14F-4D97-AF65-F5344CB8AC3E}">
        <p14:creationId xmlns:p14="http://schemas.microsoft.com/office/powerpoint/2010/main" val="8673577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sz="quarter" idx="10"/>
          </p:nvPr>
        </p:nvSpPr>
        <p:spPr/>
        <p:txBody>
          <a:bodyPr/>
          <a:lstStyle/>
          <a:p>
            <a:r>
              <a:rPr lang="en-US" dirty="0" err="1" smtClean="0"/>
              <a:t>PaaS</a:t>
            </a:r>
            <a:endParaRPr lang="en-US" dirty="0"/>
          </a:p>
          <a:p>
            <a:pPr lvl="1"/>
            <a:r>
              <a:rPr lang="en-US" dirty="0" smtClean="0"/>
              <a:t>Azure SQL Database</a:t>
            </a:r>
          </a:p>
          <a:p>
            <a:pPr lvl="1"/>
            <a:r>
              <a:rPr lang="en-US" dirty="0" smtClean="0"/>
              <a:t>MySQL</a:t>
            </a:r>
          </a:p>
          <a:p>
            <a:r>
              <a:rPr lang="en-US" dirty="0" smtClean="0"/>
              <a:t>IaaS</a:t>
            </a:r>
          </a:p>
          <a:p>
            <a:pPr lvl="1"/>
            <a:r>
              <a:rPr lang="en-US" dirty="0" smtClean="0"/>
              <a:t>SQL Server on VMs</a:t>
            </a:r>
          </a:p>
          <a:p>
            <a:pPr lvl="1"/>
            <a:r>
              <a:rPr lang="en-US" dirty="0" smtClean="0"/>
              <a:t>Oracle Database</a:t>
            </a:r>
          </a:p>
          <a:p>
            <a:pPr lvl="1"/>
            <a:r>
              <a:rPr lang="en-US" dirty="0" smtClean="0"/>
              <a:t>MySQL</a:t>
            </a:r>
          </a:p>
          <a:p>
            <a:pPr lvl="1"/>
            <a:r>
              <a:rPr lang="en-US" dirty="0" smtClean="0"/>
              <a:t>PostgreSQL</a:t>
            </a:r>
          </a:p>
          <a:p>
            <a:pPr lvl="1"/>
            <a:r>
              <a:rPr lang="en-US" dirty="0" smtClean="0"/>
              <a:t>And so many more ….</a:t>
            </a:r>
          </a:p>
          <a:p>
            <a:pPr lvl="1"/>
            <a:endParaRPr lang="en-US" dirty="0"/>
          </a:p>
        </p:txBody>
      </p:sp>
    </p:spTree>
    <p:extLst>
      <p:ext uri="{BB962C8B-B14F-4D97-AF65-F5344CB8AC3E}">
        <p14:creationId xmlns:p14="http://schemas.microsoft.com/office/powerpoint/2010/main" val="7731172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databases</a:t>
            </a:r>
            <a:endParaRPr lang="en-US" dirty="0"/>
          </a:p>
        </p:txBody>
      </p:sp>
    </p:spTree>
    <p:extLst>
      <p:ext uri="{BB962C8B-B14F-4D97-AF65-F5344CB8AC3E}">
        <p14:creationId xmlns:p14="http://schemas.microsoft.com/office/powerpoint/2010/main" val="154399156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key/value store?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990" y="1512570"/>
            <a:ext cx="4187190" cy="4187190"/>
          </a:xfrm>
          <a:prstGeom prst="rect">
            <a:avLst/>
          </a:prstGeom>
        </p:spPr>
      </p:pic>
      <p:sp>
        <p:nvSpPr>
          <p:cNvPr id="6" name="TextBox 5"/>
          <p:cNvSpPr txBox="1"/>
          <p:nvPr/>
        </p:nvSpPr>
        <p:spPr>
          <a:xfrm>
            <a:off x="1121632" y="2369880"/>
            <a:ext cx="4295215" cy="769441"/>
          </a:xfrm>
          <a:prstGeom prst="rect">
            <a:avLst/>
          </a:prstGeom>
          <a:noFill/>
        </p:spPr>
        <p:txBody>
          <a:bodyPr wrap="none" rtlCol="0">
            <a:spAutoFit/>
          </a:bodyPr>
          <a:lstStyle/>
          <a:p>
            <a:r>
              <a:rPr lang="en-US" sz="4400" dirty="0" smtClean="0"/>
              <a:t>Effectively, this -&gt; </a:t>
            </a:r>
            <a:endParaRPr lang="en-US" sz="4400" dirty="0"/>
          </a:p>
        </p:txBody>
      </p:sp>
      <p:sp>
        <p:nvSpPr>
          <p:cNvPr id="7" name="TextBox 6"/>
          <p:cNvSpPr txBox="1"/>
          <p:nvPr/>
        </p:nvSpPr>
        <p:spPr>
          <a:xfrm>
            <a:off x="1121632" y="4297262"/>
            <a:ext cx="4764831" cy="1569660"/>
          </a:xfrm>
          <a:prstGeom prst="rect">
            <a:avLst/>
          </a:prstGeom>
          <a:noFill/>
        </p:spPr>
        <p:txBody>
          <a:bodyPr wrap="none" rtlCol="0">
            <a:spAutoFit/>
          </a:bodyPr>
          <a:lstStyle/>
          <a:p>
            <a:r>
              <a:rPr lang="en-US" sz="3200" dirty="0" smtClean="0"/>
              <a:t>You have some form of </a:t>
            </a:r>
            <a:r>
              <a:rPr lang="en-US" sz="3200" u="sng" dirty="0" smtClean="0"/>
              <a:t>Key</a:t>
            </a:r>
            <a:r>
              <a:rPr lang="en-US" sz="3200" dirty="0" smtClean="0"/>
              <a:t>,</a:t>
            </a:r>
            <a:br>
              <a:rPr lang="en-US" sz="3200" dirty="0" smtClean="0"/>
            </a:br>
            <a:r>
              <a:rPr lang="en-US" sz="3200" dirty="0" smtClean="0"/>
              <a:t>Which you use to look-up</a:t>
            </a:r>
            <a:br>
              <a:rPr lang="en-US" sz="3200" dirty="0" smtClean="0"/>
            </a:br>
            <a:r>
              <a:rPr lang="en-US" sz="3200" dirty="0" smtClean="0"/>
              <a:t>an opaque </a:t>
            </a:r>
            <a:r>
              <a:rPr lang="en-US" sz="3200" u="sng" dirty="0" smtClean="0"/>
              <a:t>Value</a:t>
            </a:r>
            <a:endParaRPr lang="en-US" sz="3200" u="sng" dirty="0"/>
          </a:p>
        </p:txBody>
      </p:sp>
    </p:spTree>
    <p:extLst>
      <p:ext uri="{BB962C8B-B14F-4D97-AF65-F5344CB8AC3E}">
        <p14:creationId xmlns:p14="http://schemas.microsoft.com/office/powerpoint/2010/main" val="140095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7" name="Content Placeholder 6"/>
          <p:cNvSpPr>
            <a:spLocks noGrp="1"/>
          </p:cNvSpPr>
          <p:nvPr>
            <p:ph type="body" sz="quarter" idx="10"/>
          </p:nvPr>
        </p:nvSpPr>
        <p:spPr/>
        <p:txBody>
          <a:bodyPr>
            <a:normAutofit fontScale="25000" lnSpcReduction="20000"/>
          </a:bodyPr>
          <a:lstStyle/>
          <a:p>
            <a:pPr marL="0" indent="0">
              <a:buNone/>
            </a:pPr>
            <a:r>
              <a:rPr lang="en-GB" sz="16000" dirty="0" smtClean="0"/>
              <a:t>Data landscape</a:t>
            </a:r>
          </a:p>
          <a:p>
            <a:pPr marL="0" indent="0">
              <a:buNone/>
            </a:pPr>
            <a:r>
              <a:rPr lang="en-GB" sz="16000" dirty="0" smtClean="0"/>
              <a:t>Azure and data</a:t>
            </a:r>
          </a:p>
          <a:p>
            <a:pPr marL="457046" lvl="1" indent="0">
              <a:buNone/>
            </a:pPr>
            <a:r>
              <a:rPr lang="en-GB" sz="12800" dirty="0" smtClean="0"/>
              <a:t>Key/value</a:t>
            </a:r>
          </a:p>
          <a:p>
            <a:pPr marL="457046" lvl="1" indent="0">
              <a:buNone/>
            </a:pPr>
            <a:r>
              <a:rPr lang="en-GB" sz="12800" dirty="0" smtClean="0"/>
              <a:t>Document</a:t>
            </a:r>
          </a:p>
          <a:p>
            <a:pPr marL="457046" lvl="1" indent="0">
              <a:buNone/>
            </a:pPr>
            <a:r>
              <a:rPr lang="en-GB" sz="12800" dirty="0" smtClean="0"/>
              <a:t>Graph</a:t>
            </a:r>
          </a:p>
          <a:p>
            <a:pPr marL="457046" lvl="1" indent="0">
              <a:buNone/>
            </a:pPr>
            <a:r>
              <a:rPr lang="en-GB" sz="12800" dirty="0" smtClean="0"/>
              <a:t>Column</a:t>
            </a:r>
          </a:p>
          <a:p>
            <a:pPr marL="457046" lvl="1" indent="0">
              <a:buNone/>
            </a:pPr>
            <a:r>
              <a:rPr lang="en-GB" sz="12800" dirty="0" smtClean="0"/>
              <a:t>Polyglot persistence</a:t>
            </a:r>
          </a:p>
        </p:txBody>
      </p:sp>
    </p:spTree>
    <p:extLst>
      <p:ext uri="{BB962C8B-B14F-4D97-AF65-F5344CB8AC3E}">
        <p14:creationId xmlns:p14="http://schemas.microsoft.com/office/powerpoint/2010/main" val="31834997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Key/Value store?</a:t>
            </a:r>
            <a:endParaRPr lang="en-US" dirty="0"/>
          </a:p>
        </p:txBody>
      </p:sp>
      <p:sp>
        <p:nvSpPr>
          <p:cNvPr id="3" name="Content Placeholder 2"/>
          <p:cNvSpPr>
            <a:spLocks noGrp="1"/>
          </p:cNvSpPr>
          <p:nvPr>
            <p:ph type="body" sz="quarter" idx="10"/>
          </p:nvPr>
        </p:nvSpPr>
        <p:spPr/>
        <p:txBody>
          <a:bodyPr/>
          <a:lstStyle/>
          <a:p>
            <a:r>
              <a:rPr lang="en-US" dirty="0" smtClean="0"/>
              <a:t>Very rapid, discreet look-ups</a:t>
            </a:r>
          </a:p>
          <a:p>
            <a:r>
              <a:rPr lang="en-US" dirty="0" smtClean="0"/>
              <a:t>When you always know the </a:t>
            </a:r>
            <a:r>
              <a:rPr lang="en-US" u="sng" dirty="0" smtClean="0"/>
              <a:t>Key</a:t>
            </a:r>
          </a:p>
          <a:p>
            <a:r>
              <a:rPr lang="en-US" dirty="0" smtClean="0"/>
              <a:t>When you only ever query by </a:t>
            </a:r>
            <a:r>
              <a:rPr lang="en-US" u="sng" dirty="0" smtClean="0"/>
              <a:t>Key</a:t>
            </a:r>
          </a:p>
        </p:txBody>
      </p:sp>
    </p:spTree>
    <p:extLst>
      <p:ext uri="{BB962C8B-B14F-4D97-AF65-F5344CB8AC3E}">
        <p14:creationId xmlns:p14="http://schemas.microsoft.com/office/powerpoint/2010/main" val="192720286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 optimal?</a:t>
            </a:r>
            <a:endParaRPr lang="en-US" dirty="0"/>
          </a:p>
        </p:txBody>
      </p:sp>
      <p:sp>
        <p:nvSpPr>
          <p:cNvPr id="3" name="Content Placeholder 2"/>
          <p:cNvSpPr>
            <a:spLocks noGrp="1"/>
          </p:cNvSpPr>
          <p:nvPr>
            <p:ph type="body" sz="quarter" idx="10"/>
          </p:nvPr>
        </p:nvSpPr>
        <p:spPr/>
        <p:txBody>
          <a:bodyPr/>
          <a:lstStyle/>
          <a:p>
            <a:r>
              <a:rPr lang="en-US" dirty="0" smtClean="0"/>
              <a:t>Searching on properties within the </a:t>
            </a:r>
            <a:r>
              <a:rPr lang="en-US" u="sng" dirty="0" smtClean="0"/>
              <a:t>Value</a:t>
            </a:r>
          </a:p>
          <a:p>
            <a:r>
              <a:rPr lang="en-US" dirty="0" smtClean="0"/>
              <a:t>Complex queries</a:t>
            </a:r>
          </a:p>
        </p:txBody>
      </p:sp>
    </p:spTree>
    <p:extLst>
      <p:ext uri="{BB962C8B-B14F-4D97-AF65-F5344CB8AC3E}">
        <p14:creationId xmlns:p14="http://schemas.microsoft.com/office/powerpoint/2010/main" val="193745424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39" y="1189177"/>
            <a:ext cx="11653523" cy="5457007"/>
          </a:xfrm>
        </p:spPr>
        <p:txBody>
          <a:bodyPr/>
          <a:lstStyle/>
          <a:p>
            <a:r>
              <a:rPr lang="en-US" sz="4000" dirty="0" err="1" smtClean="0"/>
              <a:t>PaaS</a:t>
            </a:r>
            <a:endParaRPr lang="en-US" sz="4000" dirty="0"/>
          </a:p>
          <a:p>
            <a:pPr lvl="2"/>
            <a:r>
              <a:rPr lang="en-US" sz="3600" dirty="0" smtClean="0"/>
              <a:t>Azure Table Storage</a:t>
            </a:r>
          </a:p>
          <a:p>
            <a:pPr lvl="2"/>
            <a:r>
              <a:rPr lang="en-US" sz="3600" dirty="0" err="1" smtClean="0"/>
              <a:t>Redis</a:t>
            </a:r>
            <a:r>
              <a:rPr lang="en-US" sz="3600" dirty="0" smtClean="0"/>
              <a:t> Cache service</a:t>
            </a:r>
            <a:endParaRPr lang="en-US" dirty="0" smtClean="0"/>
          </a:p>
          <a:p>
            <a:r>
              <a:rPr lang="en-US" dirty="0" err="1" smtClean="0"/>
              <a:t>IaaS</a:t>
            </a:r>
            <a:endParaRPr lang="en-US" dirty="0" smtClean="0"/>
          </a:p>
          <a:p>
            <a:pPr lvl="2"/>
            <a:r>
              <a:rPr lang="en-US" sz="3600" dirty="0" err="1" smtClean="0"/>
              <a:t>Redis</a:t>
            </a:r>
            <a:endParaRPr lang="en-US" sz="3600" dirty="0" smtClean="0"/>
          </a:p>
          <a:p>
            <a:pPr lvl="2"/>
            <a:r>
              <a:rPr lang="en-US" sz="3600" dirty="0" err="1" smtClean="0"/>
              <a:t>Riak</a:t>
            </a:r>
            <a:endParaRPr lang="en-US" sz="3600" dirty="0" smtClean="0"/>
          </a:p>
          <a:p>
            <a:pPr lvl="2"/>
            <a:r>
              <a:rPr lang="en-US" sz="3600" dirty="0" err="1" smtClean="0"/>
              <a:t>Memcached</a:t>
            </a:r>
            <a:endParaRPr lang="en-US" sz="3600" dirty="0" smtClean="0"/>
          </a:p>
          <a:p>
            <a:pPr lvl="2"/>
            <a:r>
              <a:rPr lang="en-US" sz="3600" dirty="0" smtClean="0"/>
              <a:t>And so many more ….</a:t>
            </a:r>
          </a:p>
          <a:p>
            <a:pPr lvl="1"/>
            <a:endParaRPr lang="en-US" dirty="0"/>
          </a:p>
        </p:txBody>
      </p:sp>
    </p:spTree>
    <p:extLst>
      <p:ext uri="{BB962C8B-B14F-4D97-AF65-F5344CB8AC3E}">
        <p14:creationId xmlns:p14="http://schemas.microsoft.com/office/powerpoint/2010/main" val="76922684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databases</a:t>
            </a:r>
            <a:endParaRPr lang="en-US" dirty="0"/>
          </a:p>
        </p:txBody>
      </p:sp>
    </p:spTree>
    <p:extLst>
      <p:ext uri="{BB962C8B-B14F-4D97-AF65-F5344CB8AC3E}">
        <p14:creationId xmlns:p14="http://schemas.microsoft.com/office/powerpoint/2010/main" val="47087245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document database?</a:t>
            </a:r>
            <a:endParaRPr lang="en-US" dirty="0"/>
          </a:p>
        </p:txBody>
      </p:sp>
      <p:sp>
        <p:nvSpPr>
          <p:cNvPr id="9" name="TextBox 8"/>
          <p:cNvSpPr txBox="1"/>
          <p:nvPr/>
        </p:nvSpPr>
        <p:spPr>
          <a:xfrm>
            <a:off x="492982" y="2854057"/>
            <a:ext cx="5446363" cy="584775"/>
          </a:xfrm>
          <a:prstGeom prst="rect">
            <a:avLst/>
          </a:prstGeom>
          <a:noFill/>
        </p:spPr>
        <p:txBody>
          <a:bodyPr wrap="none" rtlCol="0">
            <a:spAutoFit/>
          </a:bodyPr>
          <a:lstStyle/>
          <a:p>
            <a:r>
              <a:rPr lang="en-US" sz="3200" u="sng" dirty="0" smtClean="0"/>
              <a:t>NOT</a:t>
            </a:r>
            <a:r>
              <a:rPr lang="en-US" sz="3200" dirty="0" smtClean="0"/>
              <a:t> for this kind of document !</a:t>
            </a:r>
            <a:endParaRPr lang="en-US" sz="3200" dirty="0"/>
          </a:p>
        </p:txBody>
      </p:sp>
      <p:pic>
        <p:nvPicPr>
          <p:cNvPr id="2" name="Picture 1"/>
          <p:cNvPicPr>
            <a:picLocks noChangeAspect="1"/>
          </p:cNvPicPr>
          <p:nvPr/>
        </p:nvPicPr>
        <p:blipFill>
          <a:blip r:embed="rId2"/>
          <a:stretch>
            <a:fillRect/>
          </a:stretch>
        </p:blipFill>
        <p:spPr>
          <a:xfrm>
            <a:off x="8954120" y="854961"/>
            <a:ext cx="2970960" cy="2970960"/>
          </a:xfrm>
          <a:prstGeom prst="rect">
            <a:avLst/>
          </a:prstGeom>
        </p:spPr>
      </p:pic>
      <p:pic>
        <p:nvPicPr>
          <p:cNvPr id="4" name="Picture 3"/>
          <p:cNvPicPr>
            <a:picLocks noChangeAspect="1"/>
          </p:cNvPicPr>
          <p:nvPr/>
        </p:nvPicPr>
        <p:blipFill>
          <a:blip r:embed="rId3"/>
          <a:stretch>
            <a:fillRect/>
          </a:stretch>
        </p:blipFill>
        <p:spPr>
          <a:xfrm>
            <a:off x="6191310" y="1746773"/>
            <a:ext cx="2850654" cy="2799342"/>
          </a:xfrm>
          <a:prstGeom prst="rect">
            <a:avLst/>
          </a:prstGeom>
        </p:spPr>
      </p:pic>
      <p:pic>
        <p:nvPicPr>
          <p:cNvPr id="5" name="Picture 4"/>
          <p:cNvPicPr>
            <a:picLocks noChangeAspect="1"/>
          </p:cNvPicPr>
          <p:nvPr/>
        </p:nvPicPr>
        <p:blipFill>
          <a:blip r:embed="rId4"/>
          <a:stretch>
            <a:fillRect/>
          </a:stretch>
        </p:blipFill>
        <p:spPr>
          <a:xfrm>
            <a:off x="8465609" y="4185976"/>
            <a:ext cx="2530894" cy="2530894"/>
          </a:xfrm>
          <a:prstGeom prst="rect">
            <a:avLst/>
          </a:prstGeom>
        </p:spPr>
      </p:pic>
    </p:spTree>
    <p:extLst>
      <p:ext uri="{BB962C8B-B14F-4D97-AF65-F5344CB8AC3E}">
        <p14:creationId xmlns:p14="http://schemas.microsoft.com/office/powerpoint/2010/main" val="50452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document database?</a:t>
            </a:r>
            <a:endParaRPr lang="en-US" dirty="0"/>
          </a:p>
        </p:txBody>
      </p:sp>
      <p:sp>
        <p:nvSpPr>
          <p:cNvPr id="9" name="TextBox 8"/>
          <p:cNvSpPr txBox="1"/>
          <p:nvPr/>
        </p:nvSpPr>
        <p:spPr>
          <a:xfrm>
            <a:off x="368291" y="3164682"/>
            <a:ext cx="4694106" cy="584775"/>
          </a:xfrm>
          <a:prstGeom prst="rect">
            <a:avLst/>
          </a:prstGeom>
          <a:noFill/>
        </p:spPr>
        <p:txBody>
          <a:bodyPr wrap="none" rtlCol="0">
            <a:spAutoFit/>
          </a:bodyPr>
          <a:lstStyle/>
          <a:p>
            <a:r>
              <a:rPr lang="en-US" sz="3200" dirty="0" smtClean="0"/>
              <a:t>For </a:t>
            </a:r>
            <a:r>
              <a:rPr lang="en-US" sz="3200" u="sng" dirty="0" smtClean="0"/>
              <a:t>this </a:t>
            </a:r>
            <a:r>
              <a:rPr lang="en-US" sz="3200" dirty="0" smtClean="0"/>
              <a:t>kind of document -</a:t>
            </a:r>
            <a:endParaRPr lang="en-US" sz="3200" dirty="0"/>
          </a:p>
        </p:txBody>
      </p:sp>
      <p:sp>
        <p:nvSpPr>
          <p:cNvPr id="10" name="TextBox 9"/>
          <p:cNvSpPr txBox="1"/>
          <p:nvPr/>
        </p:nvSpPr>
        <p:spPr>
          <a:xfrm>
            <a:off x="4854579" y="1121011"/>
            <a:ext cx="6531745" cy="5173724"/>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“id": “13244_user",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"firstName": "John",</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"lastName": "Smith",</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"age": 25,</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"address":</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"streetAddress": "21 2nd </a:t>
            </a:r>
            <a:r>
              <a:rPr kumimoji="0" lang="en-US" sz="2000" b="1" i="0" u="none" strike="noStrike" kern="600" cap="none" spc="0" normalizeH="0" baseline="0" noProof="0" dirty="0" err="1" smtClean="0">
                <a:ln>
                  <a:noFill/>
                </a:ln>
                <a:effectLst/>
                <a:uLnTx/>
                <a:uFillTx/>
                <a:latin typeface="Courier New" panose="02070309020205020404" pitchFamily="49" charset="0"/>
                <a:cs typeface="Courier New" panose="02070309020205020404" pitchFamily="49" charset="0"/>
              </a:rPr>
              <a:t>Str</a:t>
            </a: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"city": "New York",</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"state": "NY",</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"postalCode": "10021"</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“mobileNumber": "212 555-1234"</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33248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77813" y="1427918"/>
            <a:ext cx="11525250" cy="5290388"/>
          </a:xfrm>
        </p:spPr>
        <p:txBody>
          <a:bodyPr/>
          <a:lstStyle/>
          <a:p>
            <a:r>
              <a:rPr lang="en-US" dirty="0" smtClean="0"/>
              <a:t>Part of the NoSQL family of databases</a:t>
            </a:r>
          </a:p>
          <a:p>
            <a:r>
              <a:rPr lang="en-US" dirty="0" smtClean="0"/>
              <a:t>Built for simplicity, scale and performance</a:t>
            </a:r>
          </a:p>
          <a:p>
            <a:r>
              <a:rPr lang="en-US" dirty="0" smtClean="0"/>
              <a:t>Non-relational, no schema enforced</a:t>
            </a:r>
          </a:p>
          <a:p>
            <a:r>
              <a:rPr lang="en-US" dirty="0" smtClean="0"/>
              <a:t>Flexible query options</a:t>
            </a:r>
          </a:p>
        </p:txBody>
      </p:sp>
      <p:sp>
        <p:nvSpPr>
          <p:cNvPr id="3" name="Title 2"/>
          <p:cNvSpPr>
            <a:spLocks noGrp="1"/>
          </p:cNvSpPr>
          <p:nvPr>
            <p:ph type="title"/>
          </p:nvPr>
        </p:nvSpPr>
        <p:spPr>
          <a:xfrm>
            <a:off x="-367266" y="182215"/>
            <a:ext cx="11416266" cy="1063487"/>
          </a:xfrm>
        </p:spPr>
        <p:txBody>
          <a:bodyPr/>
          <a:lstStyle/>
          <a:p>
            <a:r>
              <a:rPr lang="en-US" dirty="0" smtClean="0"/>
              <a:t>    What’s a document database?</a:t>
            </a:r>
            <a:endParaRPr lang="en-US" dirty="0"/>
          </a:p>
        </p:txBody>
      </p:sp>
    </p:spTree>
    <p:extLst>
      <p:ext uri="{BB962C8B-B14F-4D97-AF65-F5344CB8AC3E}">
        <p14:creationId xmlns:p14="http://schemas.microsoft.com/office/powerpoint/2010/main" val="1302010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 Appeal</a:t>
            </a:r>
            <a:endParaRPr lang="en-US" dirty="0"/>
          </a:p>
        </p:txBody>
      </p:sp>
      <p:sp>
        <p:nvSpPr>
          <p:cNvPr id="6" name="Text Placeholder 5"/>
          <p:cNvSpPr>
            <a:spLocks noGrp="1"/>
          </p:cNvSpPr>
          <p:nvPr>
            <p:ph type="body" sz="quarter" idx="10"/>
          </p:nvPr>
        </p:nvSpPr>
        <p:spPr>
          <a:xfrm>
            <a:off x="269239" y="1189177"/>
            <a:ext cx="11653523" cy="3730252"/>
          </a:xfrm>
        </p:spPr>
        <p:txBody>
          <a:bodyPr/>
          <a:lstStyle/>
          <a:p>
            <a:r>
              <a:rPr lang="en-US" sz="3600" dirty="0"/>
              <a:t>Promotes code first development</a:t>
            </a:r>
          </a:p>
          <a:p>
            <a:r>
              <a:rPr lang="en-US" sz="3600" dirty="0"/>
              <a:t>Resilient to iterative schema changes</a:t>
            </a:r>
          </a:p>
          <a:p>
            <a:r>
              <a:rPr lang="en-US" sz="3600" dirty="0"/>
              <a:t>Richer </a:t>
            </a:r>
            <a:r>
              <a:rPr lang="en-US" sz="3600" dirty="0" smtClean="0"/>
              <a:t>query </a:t>
            </a:r>
            <a:r>
              <a:rPr lang="en-US" sz="3600" dirty="0"/>
              <a:t>and </a:t>
            </a:r>
            <a:r>
              <a:rPr lang="en-US" sz="3600" dirty="0" smtClean="0"/>
              <a:t>indexing </a:t>
            </a:r>
            <a:r>
              <a:rPr lang="en-US" sz="3600" dirty="0"/>
              <a:t>(compared to KV stores) </a:t>
            </a:r>
          </a:p>
          <a:p>
            <a:r>
              <a:rPr lang="en-US" sz="3600" dirty="0"/>
              <a:t>Low impedance as object </a:t>
            </a:r>
            <a:r>
              <a:rPr lang="en-US" sz="3600" dirty="0" smtClean="0"/>
              <a:t>/ JSON </a:t>
            </a:r>
            <a:r>
              <a:rPr lang="en-US" sz="3600" dirty="0"/>
              <a:t>store; no ORM required</a:t>
            </a:r>
          </a:p>
          <a:p>
            <a:r>
              <a:rPr lang="en-US" sz="3600" dirty="0" smtClean="0"/>
              <a:t>It </a:t>
            </a:r>
            <a:r>
              <a:rPr lang="en-US" sz="3600" dirty="0"/>
              <a:t>just </a:t>
            </a:r>
            <a:r>
              <a:rPr lang="en-US" sz="3600" dirty="0" smtClean="0"/>
              <a:t>works</a:t>
            </a:r>
          </a:p>
          <a:p>
            <a:r>
              <a:rPr lang="en-US" sz="3600" dirty="0" smtClean="0"/>
              <a:t>It’s fast (to get going, and in </a:t>
            </a:r>
            <a:r>
              <a:rPr lang="en-US" sz="3600" dirty="0" err="1" smtClean="0"/>
              <a:t>txs</a:t>
            </a:r>
            <a:r>
              <a:rPr lang="en-US" sz="3600" dirty="0" smtClean="0"/>
              <a:t>)</a:t>
            </a:r>
            <a:endParaRPr lang="en-US" sz="3600" dirty="0"/>
          </a:p>
        </p:txBody>
      </p:sp>
      <p:sp>
        <p:nvSpPr>
          <p:cNvPr id="2" name="Cloud 1"/>
          <p:cNvSpPr/>
          <p:nvPr/>
        </p:nvSpPr>
        <p:spPr bwMode="auto">
          <a:xfrm>
            <a:off x="8561169" y="4460208"/>
            <a:ext cx="3361594" cy="2180981"/>
          </a:xfrm>
          <a:prstGeom prst="cloud">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Can 8"/>
          <p:cNvSpPr/>
          <p:nvPr/>
        </p:nvSpPr>
        <p:spPr bwMode="auto">
          <a:xfrm>
            <a:off x="10615475" y="4848340"/>
            <a:ext cx="522914" cy="522914"/>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Can 11"/>
          <p:cNvSpPr/>
          <p:nvPr/>
        </p:nvSpPr>
        <p:spPr bwMode="auto">
          <a:xfrm>
            <a:off x="10876933" y="5072445"/>
            <a:ext cx="522914" cy="522914"/>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TextBox 9"/>
          <p:cNvSpPr txBox="1"/>
          <p:nvPr/>
        </p:nvSpPr>
        <p:spPr>
          <a:xfrm>
            <a:off x="8859977" y="4862845"/>
            <a:ext cx="1482635" cy="90969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lumMod val="75000"/>
                  </a:schemeClr>
                </a:solidFill>
              </a:rPr>
              <a:t>I</a:t>
            </a:r>
          </a:p>
          <a:p>
            <a:pPr>
              <a:lnSpc>
                <a:spcPct val="90000"/>
              </a:lnSpc>
              <a:spcAft>
                <a:spcPts val="588"/>
              </a:spcAft>
            </a:pPr>
            <a:r>
              <a:rPr lang="en-US" sz="1961" dirty="0">
                <a:solidFill>
                  <a:schemeClr val="bg1">
                    <a:lumMod val="75000"/>
                  </a:schemeClr>
                </a:solidFill>
              </a:rPr>
              <a:t>developers</a:t>
            </a:r>
          </a:p>
        </p:txBody>
      </p:sp>
      <p:sp>
        <p:nvSpPr>
          <p:cNvPr id="11" name="Heart 10"/>
          <p:cNvSpPr/>
          <p:nvPr/>
        </p:nvSpPr>
        <p:spPr bwMode="auto">
          <a:xfrm>
            <a:off x="9223576" y="4957937"/>
            <a:ext cx="448212" cy="359005"/>
          </a:xfrm>
          <a:prstGeom prst="hear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72397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 Cases and Applicability</a:t>
            </a:r>
            <a:endParaRPr lang="en-US" dirty="0"/>
          </a:p>
        </p:txBody>
      </p:sp>
      <p:sp>
        <p:nvSpPr>
          <p:cNvPr id="6" name="Text Placeholder 5"/>
          <p:cNvSpPr>
            <a:spLocks noGrp="1"/>
          </p:cNvSpPr>
          <p:nvPr>
            <p:ph type="body" sz="quarter" idx="10"/>
          </p:nvPr>
        </p:nvSpPr>
        <p:spPr>
          <a:xfrm>
            <a:off x="269239" y="1189177"/>
            <a:ext cx="11653523" cy="3730252"/>
          </a:xfrm>
        </p:spPr>
        <p:txBody>
          <a:bodyPr/>
          <a:lstStyle/>
          <a:p>
            <a:r>
              <a:rPr lang="en-US" sz="3600" dirty="0"/>
              <a:t>Mobile and </a:t>
            </a:r>
            <a:r>
              <a:rPr lang="en-US" sz="3600" dirty="0" smtClean="0"/>
              <a:t>Web</a:t>
            </a:r>
            <a:endParaRPr lang="en-US" sz="3600" dirty="0"/>
          </a:p>
          <a:p>
            <a:r>
              <a:rPr lang="en-US" sz="3600" dirty="0"/>
              <a:t>User data </a:t>
            </a:r>
            <a:r>
              <a:rPr lang="en-US" sz="3600" dirty="0" smtClean="0"/>
              <a:t>store</a:t>
            </a:r>
          </a:p>
          <a:p>
            <a:r>
              <a:rPr lang="en-US" sz="3600" dirty="0" err="1" smtClean="0"/>
              <a:t>IoT</a:t>
            </a:r>
            <a:r>
              <a:rPr lang="en-US" sz="3600" dirty="0" smtClean="0"/>
              <a:t> scenarios</a:t>
            </a:r>
          </a:p>
          <a:p>
            <a:r>
              <a:rPr lang="en-US" sz="3600" dirty="0" smtClean="0"/>
              <a:t>Event </a:t>
            </a:r>
            <a:r>
              <a:rPr lang="en-US" sz="3600" dirty="0"/>
              <a:t>workflow and logging</a:t>
            </a:r>
          </a:p>
          <a:p>
            <a:r>
              <a:rPr lang="en-US" sz="3600" dirty="0"/>
              <a:t>Data ingestion and </a:t>
            </a:r>
            <a:r>
              <a:rPr lang="en-US" sz="3600" dirty="0" smtClean="0"/>
              <a:t>presentation</a:t>
            </a:r>
            <a:endParaRPr lang="en-US" sz="3600" dirty="0"/>
          </a:p>
          <a:p>
            <a:r>
              <a:rPr lang="en-US" sz="3600" dirty="0"/>
              <a:t>Product catalogs </a:t>
            </a:r>
          </a:p>
        </p:txBody>
      </p:sp>
    </p:spTree>
    <p:extLst>
      <p:ext uri="{BB962C8B-B14F-4D97-AF65-F5344CB8AC3E}">
        <p14:creationId xmlns:p14="http://schemas.microsoft.com/office/powerpoint/2010/main" val="12425460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 optimal use</a:t>
            </a:r>
            <a:endParaRPr lang="en-US" dirty="0"/>
          </a:p>
        </p:txBody>
      </p:sp>
      <p:sp>
        <p:nvSpPr>
          <p:cNvPr id="3" name="Content Placeholder 2"/>
          <p:cNvSpPr>
            <a:spLocks noGrp="1"/>
          </p:cNvSpPr>
          <p:nvPr>
            <p:ph type="body" sz="quarter" idx="10"/>
          </p:nvPr>
        </p:nvSpPr>
        <p:spPr>
          <a:xfrm>
            <a:off x="269239" y="1189177"/>
            <a:ext cx="11653523" cy="2511457"/>
          </a:xfrm>
        </p:spPr>
        <p:txBody>
          <a:bodyPr/>
          <a:lstStyle/>
          <a:p>
            <a:r>
              <a:rPr lang="en-US" sz="3600" dirty="0"/>
              <a:t>C</a:t>
            </a:r>
            <a:r>
              <a:rPr lang="en-US" sz="3600" dirty="0" smtClean="0"/>
              <a:t>omplex relational data</a:t>
            </a:r>
          </a:p>
          <a:p>
            <a:r>
              <a:rPr lang="en-US" sz="3600" dirty="0" smtClean="0"/>
              <a:t>Complex map/reduce aggregations</a:t>
            </a:r>
          </a:p>
          <a:p>
            <a:r>
              <a:rPr lang="en-US" sz="3600" dirty="0" smtClean="0"/>
              <a:t>Distributed transactions</a:t>
            </a:r>
          </a:p>
          <a:p>
            <a:r>
              <a:rPr lang="en-US" sz="3600" dirty="0" smtClean="0"/>
              <a:t>OLAP</a:t>
            </a:r>
            <a:endParaRPr lang="en-US" sz="3600" dirty="0"/>
          </a:p>
        </p:txBody>
      </p:sp>
    </p:spTree>
    <p:extLst>
      <p:ext uri="{BB962C8B-B14F-4D97-AF65-F5344CB8AC3E}">
        <p14:creationId xmlns:p14="http://schemas.microsoft.com/office/powerpoint/2010/main" val="99299093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Landscape</a:t>
            </a:r>
            <a:endParaRPr lang="en-US" dirty="0"/>
          </a:p>
        </p:txBody>
      </p:sp>
    </p:spTree>
    <p:extLst>
      <p:ext uri="{BB962C8B-B14F-4D97-AF65-F5344CB8AC3E}">
        <p14:creationId xmlns:p14="http://schemas.microsoft.com/office/powerpoint/2010/main" val="178993704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41" y="1189176"/>
            <a:ext cx="5838261" cy="3653821"/>
          </a:xfrm>
        </p:spPr>
        <p:txBody>
          <a:bodyPr/>
          <a:lstStyle/>
          <a:p>
            <a:r>
              <a:rPr lang="en-US" sz="4000" dirty="0" err="1" smtClean="0"/>
              <a:t>PaaS</a:t>
            </a:r>
            <a:endParaRPr lang="en-US" sz="4000" dirty="0" smtClean="0"/>
          </a:p>
          <a:p>
            <a:pPr lvl="2"/>
            <a:r>
              <a:rPr lang="en-US" sz="3600" dirty="0" smtClean="0"/>
              <a:t>Azure DocumentDB</a:t>
            </a:r>
          </a:p>
          <a:p>
            <a:pPr lvl="2"/>
            <a:r>
              <a:rPr lang="en-US" sz="3600" dirty="0" err="1" smtClean="0"/>
              <a:t>mLab</a:t>
            </a:r>
            <a:r>
              <a:rPr lang="en-US" sz="3600" dirty="0" smtClean="0"/>
              <a:t>, </a:t>
            </a:r>
            <a:r>
              <a:rPr lang="en-US" sz="3600" dirty="0" err="1" smtClean="0"/>
              <a:t>MongoDB</a:t>
            </a:r>
            <a:r>
              <a:rPr lang="en-US" sz="3600" dirty="0" smtClean="0"/>
              <a:t>, Compose</a:t>
            </a:r>
          </a:p>
          <a:p>
            <a:pPr lvl="2"/>
            <a:r>
              <a:rPr lang="en-US" sz="3600" dirty="0" err="1" smtClean="0"/>
              <a:t>RavenHQ</a:t>
            </a:r>
            <a:endParaRPr lang="en-US" sz="3600" dirty="0" smtClean="0"/>
          </a:p>
          <a:p>
            <a:endParaRPr lang="en-US" dirty="0"/>
          </a:p>
        </p:txBody>
      </p:sp>
      <p:sp>
        <p:nvSpPr>
          <p:cNvPr id="4" name="Text Placeholder 3"/>
          <p:cNvSpPr>
            <a:spLocks noGrp="1"/>
          </p:cNvSpPr>
          <p:nvPr>
            <p:ph type="body" sz="quarter" idx="11"/>
          </p:nvPr>
        </p:nvSpPr>
        <p:spPr>
          <a:xfrm>
            <a:off x="6544214" y="1189176"/>
            <a:ext cx="5378548" cy="4374018"/>
          </a:xfrm>
        </p:spPr>
        <p:txBody>
          <a:bodyPr/>
          <a:lstStyle/>
          <a:p>
            <a:r>
              <a:rPr lang="en-US" sz="4000" dirty="0" err="1"/>
              <a:t>Iaas</a:t>
            </a:r>
            <a:endParaRPr lang="en-US" sz="4000" dirty="0"/>
          </a:p>
          <a:p>
            <a:pPr lvl="2"/>
            <a:r>
              <a:rPr lang="en-US" sz="3600" dirty="0" err="1"/>
              <a:t>MongoDB</a:t>
            </a:r>
            <a:endParaRPr lang="en-US" sz="3600" dirty="0"/>
          </a:p>
          <a:p>
            <a:pPr lvl="2"/>
            <a:r>
              <a:rPr lang="en-US" sz="3600" dirty="0" err="1"/>
              <a:t>CouchDB</a:t>
            </a:r>
            <a:endParaRPr lang="en-US" sz="3600" dirty="0"/>
          </a:p>
          <a:p>
            <a:pPr lvl="2"/>
            <a:r>
              <a:rPr lang="en-US" sz="3600" dirty="0" err="1"/>
              <a:t>Couchbase</a:t>
            </a:r>
            <a:endParaRPr lang="en-US" sz="3600" dirty="0"/>
          </a:p>
          <a:p>
            <a:pPr lvl="2"/>
            <a:r>
              <a:rPr lang="en-US" sz="3600" dirty="0" err="1"/>
              <a:t>ArangoDB</a:t>
            </a:r>
            <a:endParaRPr lang="en-US" sz="3600" dirty="0"/>
          </a:p>
          <a:p>
            <a:pPr lvl="2"/>
            <a:r>
              <a:rPr lang="en-US" sz="3600" dirty="0"/>
              <a:t>And countless more …</a:t>
            </a:r>
          </a:p>
          <a:p>
            <a:endParaRPr lang="en-US" dirty="0"/>
          </a:p>
        </p:txBody>
      </p:sp>
    </p:spTree>
    <p:extLst>
      <p:ext uri="{BB962C8B-B14F-4D97-AF65-F5344CB8AC3E}">
        <p14:creationId xmlns:p14="http://schemas.microsoft.com/office/powerpoint/2010/main" val="128719243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 </a:t>
            </a:r>
            <a:r>
              <a:rPr lang="en-US" dirty="0" err="1" smtClean="0"/>
              <a:t>DocumentDB</a:t>
            </a:r>
            <a:endParaRPr lang="en-US" dirty="0"/>
          </a:p>
        </p:txBody>
      </p:sp>
      <p:sp>
        <p:nvSpPr>
          <p:cNvPr id="4" name="TextBox 3"/>
          <p:cNvSpPr txBox="1"/>
          <p:nvPr/>
        </p:nvSpPr>
        <p:spPr>
          <a:xfrm>
            <a:off x="667467" y="3345159"/>
            <a:ext cx="11524533" cy="523220"/>
          </a:xfrm>
          <a:prstGeom prst="rect">
            <a:avLst/>
          </a:prstGeom>
          <a:noFill/>
        </p:spPr>
        <p:txBody>
          <a:bodyPr wrap="square" rtlCol="0">
            <a:spAutoFit/>
          </a:bodyPr>
          <a:lstStyle/>
          <a:p>
            <a:r>
              <a:rPr lang="en-US" sz="2800" dirty="0">
                <a:latin typeface="Lucida Console" panose="020B0609040504020204" pitchFamily="49" charset="0"/>
              </a:rPr>
              <a:t>SELECT * FROM f WHERE f.id = "</a:t>
            </a:r>
            <a:r>
              <a:rPr lang="en-US" sz="2800" dirty="0" err="1">
                <a:latin typeface="Lucida Console" panose="020B0609040504020204" pitchFamily="49" charset="0"/>
              </a:rPr>
              <a:t>AndersonFamily</a:t>
            </a:r>
            <a:r>
              <a:rPr lang="en-US" sz="2800" dirty="0" smtClean="0">
                <a:latin typeface="Lucida Console" panose="020B0609040504020204" pitchFamily="49" charset="0"/>
              </a:rPr>
              <a:t>"</a:t>
            </a:r>
            <a:endParaRPr lang="en-US" sz="2800" dirty="0">
              <a:latin typeface="Lucida Console" panose="020B0609040504020204" pitchFamily="49" charset="0"/>
            </a:endParaRPr>
          </a:p>
        </p:txBody>
      </p:sp>
      <p:sp>
        <p:nvSpPr>
          <p:cNvPr id="5" name="TextBox 4"/>
          <p:cNvSpPr txBox="1"/>
          <p:nvPr/>
        </p:nvSpPr>
        <p:spPr>
          <a:xfrm>
            <a:off x="667466" y="4588940"/>
            <a:ext cx="11524533" cy="2062103"/>
          </a:xfrm>
          <a:prstGeom prst="rect">
            <a:avLst/>
          </a:prstGeom>
          <a:noFill/>
        </p:spPr>
        <p:txBody>
          <a:bodyPr wrap="square" rtlCol="0">
            <a:spAutoFit/>
          </a:bodyPr>
          <a:lstStyle/>
          <a:p>
            <a:r>
              <a:rPr lang="en-US" sz="2400" dirty="0" err="1">
                <a:solidFill>
                  <a:schemeClr val="tx2">
                    <a:lumMod val="60000"/>
                    <a:lumOff val="40000"/>
                  </a:schemeClr>
                </a:solidFill>
                <a:latin typeface="Lucida Console" panose="020B0609040504020204" pitchFamily="49" charset="0"/>
              </a:rPr>
              <a:t>var</a:t>
            </a:r>
            <a:r>
              <a:rPr lang="en-US" sz="2400" dirty="0">
                <a:solidFill>
                  <a:schemeClr val="tx2">
                    <a:lumMod val="60000"/>
                    <a:lumOff val="40000"/>
                  </a:schemeClr>
                </a:solidFill>
                <a:latin typeface="Lucida Console" panose="020B0609040504020204" pitchFamily="49" charset="0"/>
              </a:rPr>
              <a:t> </a:t>
            </a:r>
            <a:r>
              <a:rPr lang="en-US" sz="2400" dirty="0">
                <a:latin typeface="Lucida Console" panose="020B0609040504020204" pitchFamily="49" charset="0"/>
              </a:rPr>
              <a:t>query = </a:t>
            </a:r>
            <a:r>
              <a:rPr lang="en-US" sz="2400" dirty="0">
                <a:solidFill>
                  <a:schemeClr val="tx2">
                    <a:lumMod val="60000"/>
                    <a:lumOff val="40000"/>
                  </a:schemeClr>
                </a:solidFill>
                <a:latin typeface="Lucida Console" panose="020B0609040504020204" pitchFamily="49" charset="0"/>
              </a:rPr>
              <a:t>from</a:t>
            </a:r>
            <a:r>
              <a:rPr lang="en-US" sz="2400" dirty="0">
                <a:latin typeface="Lucida Console" panose="020B0609040504020204" pitchFamily="49" charset="0"/>
              </a:rPr>
              <a:t> f </a:t>
            </a:r>
            <a:r>
              <a:rPr lang="en-US" sz="2400" dirty="0">
                <a:solidFill>
                  <a:schemeClr val="tx2">
                    <a:lumMod val="60000"/>
                    <a:lumOff val="40000"/>
                  </a:schemeClr>
                </a:solidFill>
                <a:latin typeface="Lucida Console" panose="020B0609040504020204" pitchFamily="49" charset="0"/>
              </a:rPr>
              <a:t>in</a:t>
            </a:r>
            <a:r>
              <a:rPr lang="en-US" sz="2400" dirty="0">
                <a:latin typeface="Lucida Console" panose="020B0609040504020204" pitchFamily="49" charset="0"/>
              </a:rPr>
              <a:t> </a:t>
            </a:r>
            <a:r>
              <a:rPr lang="en-US" sz="2400" dirty="0" err="1">
                <a:latin typeface="Lucida Console" panose="020B0609040504020204" pitchFamily="49" charset="0"/>
              </a:rPr>
              <a:t>client.CreateDocumentQuery</a:t>
            </a:r>
            <a:r>
              <a:rPr lang="en-US" sz="2400" dirty="0">
                <a:latin typeface="Lucida Console" panose="020B0609040504020204" pitchFamily="49" charset="0"/>
              </a:rPr>
              <a:t>&lt;Family&gt;(</a:t>
            </a:r>
            <a:r>
              <a:rPr lang="en-US" sz="2400" dirty="0" err="1">
                <a:latin typeface="Lucida Console" panose="020B0609040504020204" pitchFamily="49" charset="0"/>
              </a:rPr>
              <a:t>collectionLink</a:t>
            </a:r>
            <a:r>
              <a:rPr lang="en-US" sz="2400" dirty="0">
                <a:latin typeface="Lucida Console" panose="020B0609040504020204" pitchFamily="49" charset="0"/>
              </a:rPr>
              <a:t>)</a:t>
            </a:r>
          </a:p>
          <a:p>
            <a:r>
              <a:rPr lang="en-US" sz="2400" dirty="0">
                <a:latin typeface="Lucida Console" panose="020B0609040504020204" pitchFamily="49" charset="0"/>
              </a:rPr>
              <a:t>                        where </a:t>
            </a:r>
            <a:r>
              <a:rPr lang="en-US" sz="2400" dirty="0" err="1">
                <a:latin typeface="Lucida Console" panose="020B0609040504020204" pitchFamily="49" charset="0"/>
              </a:rPr>
              <a:t>f.Id</a:t>
            </a:r>
            <a:r>
              <a:rPr lang="en-US" sz="2400" dirty="0">
                <a:latin typeface="Lucida Console" panose="020B0609040504020204" pitchFamily="49" charset="0"/>
              </a:rPr>
              <a:t> == "</a:t>
            </a:r>
            <a:r>
              <a:rPr lang="en-US" sz="2400" dirty="0" err="1">
                <a:latin typeface="Lucida Console" panose="020B0609040504020204" pitchFamily="49" charset="0"/>
              </a:rPr>
              <a:t>AndersonFamily</a:t>
            </a:r>
            <a:r>
              <a:rPr lang="en-US" sz="2400" dirty="0">
                <a:latin typeface="Lucida Console" panose="020B0609040504020204" pitchFamily="49" charset="0"/>
              </a:rPr>
              <a:t>"</a:t>
            </a:r>
          </a:p>
          <a:p>
            <a:r>
              <a:rPr lang="en-US" sz="2400" dirty="0">
                <a:latin typeface="Lucida Console" panose="020B0609040504020204" pitchFamily="49" charset="0"/>
              </a:rPr>
              <a:t>                        select f;</a:t>
            </a:r>
          </a:p>
          <a:p>
            <a:endParaRPr lang="en-US" sz="3200" dirty="0">
              <a:latin typeface="Lucida Console" panose="020B0609040504020204" pitchFamily="49" charset="0"/>
            </a:endParaRPr>
          </a:p>
        </p:txBody>
      </p:sp>
    </p:spTree>
    <p:extLst>
      <p:ext uri="{BB962C8B-B14F-4D97-AF65-F5344CB8AC3E}">
        <p14:creationId xmlns:p14="http://schemas.microsoft.com/office/powerpoint/2010/main" val="929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Tree>
    <p:extLst>
      <p:ext uri="{BB962C8B-B14F-4D97-AF65-F5344CB8AC3E}">
        <p14:creationId xmlns:p14="http://schemas.microsoft.com/office/powerpoint/2010/main" val="92801299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graph database?</a:t>
            </a:r>
            <a:endParaRPr lang="en-US" dirty="0"/>
          </a:p>
        </p:txBody>
      </p:sp>
      <p:sp>
        <p:nvSpPr>
          <p:cNvPr id="2" name="Content Placeholder 1"/>
          <p:cNvSpPr>
            <a:spLocks noGrp="1"/>
          </p:cNvSpPr>
          <p:nvPr>
            <p:ph type="body" sz="quarter" idx="10"/>
          </p:nvPr>
        </p:nvSpPr>
        <p:spPr>
          <a:xfrm>
            <a:off x="269239" y="1189177"/>
            <a:ext cx="11653523" cy="1902059"/>
          </a:xfrm>
        </p:spPr>
        <p:txBody>
          <a:bodyPr/>
          <a:lstStyle/>
          <a:p>
            <a:r>
              <a:rPr lang="en-US" sz="3600" dirty="0" smtClean="0"/>
              <a:t>Nodes and relationships</a:t>
            </a:r>
          </a:p>
          <a:p>
            <a:r>
              <a:rPr lang="en-US" sz="3600" dirty="0" smtClean="0"/>
              <a:t>And properties</a:t>
            </a:r>
          </a:p>
          <a:p>
            <a:r>
              <a:rPr lang="en-US" sz="3600" dirty="0" smtClean="0"/>
              <a:t>And all the query stuff</a:t>
            </a:r>
            <a:endParaRPr lang="en-US" sz="3600" dirty="0"/>
          </a:p>
        </p:txBody>
      </p:sp>
    </p:spTree>
    <p:extLst>
      <p:ext uri="{BB962C8B-B14F-4D97-AF65-F5344CB8AC3E}">
        <p14:creationId xmlns:p14="http://schemas.microsoft.com/office/powerpoint/2010/main" val="6365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What’s a graph database?</a:t>
            </a:r>
            <a:endParaRPr lang="en-US" dirty="0"/>
          </a:p>
        </p:txBody>
      </p:sp>
      <p:pic>
        <p:nvPicPr>
          <p:cNvPr id="4"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0" y="4556125"/>
            <a:ext cx="2093913" cy="20859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2294" y="4509954"/>
            <a:ext cx="2131797" cy="2131797"/>
          </a:xfrm>
          <a:prstGeom prst="rect">
            <a:avLst/>
          </a:prstGeom>
        </p:spPr>
      </p:pic>
      <p:sp>
        <p:nvSpPr>
          <p:cNvPr id="6" name="Cloud Callout 5"/>
          <p:cNvSpPr/>
          <p:nvPr/>
        </p:nvSpPr>
        <p:spPr>
          <a:xfrm>
            <a:off x="1311976" y="1245702"/>
            <a:ext cx="3149188" cy="28275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Maybe I should see that movie…</a:t>
            </a:r>
            <a:endParaRPr lang="en-US" sz="3600" dirty="0"/>
          </a:p>
        </p:txBody>
      </p:sp>
      <p:sp>
        <p:nvSpPr>
          <p:cNvPr id="11" name="Cloud Callout 10"/>
          <p:cNvSpPr/>
          <p:nvPr/>
        </p:nvSpPr>
        <p:spPr>
          <a:xfrm>
            <a:off x="8584581" y="1682420"/>
            <a:ext cx="3149188" cy="28275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I reviewed that movie!</a:t>
            </a:r>
            <a:endParaRPr lang="en-US" sz="3600" dirty="0"/>
          </a:p>
        </p:txBody>
      </p:sp>
      <p:cxnSp>
        <p:nvCxnSpPr>
          <p:cNvPr id="12" name="Straight Arrow Connector 11"/>
          <p:cNvCxnSpPr/>
          <p:nvPr/>
        </p:nvCxnSpPr>
        <p:spPr>
          <a:xfrm>
            <a:off x="3297382" y="5598894"/>
            <a:ext cx="4174912"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728894" y="1962448"/>
            <a:ext cx="14300" cy="2593589"/>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86322" y="4721224"/>
            <a:ext cx="3268844" cy="830997"/>
          </a:xfrm>
          <a:prstGeom prst="rect">
            <a:avLst/>
          </a:prstGeom>
          <a:noFill/>
        </p:spPr>
        <p:txBody>
          <a:bodyPr wrap="none" rtlCol="0">
            <a:spAutoFit/>
          </a:bodyPr>
          <a:lstStyle/>
          <a:p>
            <a:r>
              <a:rPr lang="en-US" sz="4800" dirty="0" smtClean="0"/>
              <a:t>Friends with</a:t>
            </a:r>
            <a:endParaRPr lang="en-US" sz="4800" dirty="0"/>
          </a:p>
        </p:txBody>
      </p:sp>
      <p:sp>
        <p:nvSpPr>
          <p:cNvPr id="19" name="TextBox 18"/>
          <p:cNvSpPr txBox="1"/>
          <p:nvPr/>
        </p:nvSpPr>
        <p:spPr>
          <a:xfrm rot="16200000">
            <a:off x="6028207" y="2984797"/>
            <a:ext cx="2598981" cy="830997"/>
          </a:xfrm>
          <a:prstGeom prst="rect">
            <a:avLst/>
          </a:prstGeom>
          <a:noFill/>
        </p:spPr>
        <p:txBody>
          <a:bodyPr wrap="none" rtlCol="0">
            <a:spAutoFit/>
          </a:bodyPr>
          <a:lstStyle/>
          <a:p>
            <a:r>
              <a:rPr lang="en-US" sz="4800" dirty="0" smtClean="0"/>
              <a:t>Reviewed</a:t>
            </a:r>
            <a:endParaRPr lang="en-US" sz="4800" dirty="0"/>
          </a:p>
        </p:txBody>
      </p:sp>
      <p:pic>
        <p:nvPicPr>
          <p:cNvPr id="1026" name="Picture 2" descr="http://www.clipartlord.com/wp-content/uploads/2013/01/film-reel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5166" y="137586"/>
            <a:ext cx="2133808" cy="1963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75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graph database? Why not?</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Optimal:</a:t>
            </a:r>
          </a:p>
          <a:p>
            <a:r>
              <a:rPr lang="en-US" dirty="0" smtClean="0"/>
              <a:t>Ideal for complex connections</a:t>
            </a:r>
          </a:p>
          <a:p>
            <a:r>
              <a:rPr lang="en-US" dirty="0" smtClean="0"/>
              <a:t>Easy navigation between things (nodes) and connections</a:t>
            </a:r>
          </a:p>
          <a:p>
            <a:r>
              <a:rPr lang="en-US" dirty="0" smtClean="0"/>
              <a:t>No need for complex joins</a:t>
            </a:r>
          </a:p>
          <a:p>
            <a:r>
              <a:rPr lang="en-US" dirty="0" smtClean="0"/>
              <a:t>Easy to add to (and evolve) existing model</a:t>
            </a:r>
          </a:p>
        </p:txBody>
      </p:sp>
    </p:spTree>
    <p:extLst>
      <p:ext uri="{BB962C8B-B14F-4D97-AF65-F5344CB8AC3E}">
        <p14:creationId xmlns:p14="http://schemas.microsoft.com/office/powerpoint/2010/main" val="94799552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graph database? Why not?</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Less-than-optimal:</a:t>
            </a:r>
            <a:endParaRPr lang="en-US" dirty="0"/>
          </a:p>
          <a:p>
            <a:r>
              <a:rPr lang="en-US" dirty="0"/>
              <a:t>Complex relational data</a:t>
            </a:r>
          </a:p>
          <a:p>
            <a:r>
              <a:rPr lang="en-US" dirty="0"/>
              <a:t>OLAP</a:t>
            </a:r>
          </a:p>
        </p:txBody>
      </p:sp>
    </p:spTree>
    <p:extLst>
      <p:ext uri="{BB962C8B-B14F-4D97-AF65-F5344CB8AC3E}">
        <p14:creationId xmlns:p14="http://schemas.microsoft.com/office/powerpoint/2010/main" val="77966200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4" name="Text Placeholder 3"/>
          <p:cNvSpPr>
            <a:spLocks noGrp="1"/>
          </p:cNvSpPr>
          <p:nvPr>
            <p:ph type="body" sz="quarter" idx="10"/>
          </p:nvPr>
        </p:nvSpPr>
        <p:spPr>
          <a:xfrm>
            <a:off x="269241" y="1189176"/>
            <a:ext cx="5378548" cy="1837939"/>
          </a:xfrm>
        </p:spPr>
        <p:txBody>
          <a:bodyPr/>
          <a:lstStyle/>
          <a:p>
            <a:r>
              <a:rPr lang="en-US" dirty="0" err="1" smtClean="0"/>
              <a:t>PaaS</a:t>
            </a:r>
            <a:endParaRPr lang="en-US" dirty="0" smtClean="0"/>
          </a:p>
          <a:p>
            <a:pPr lvl="2"/>
            <a:r>
              <a:rPr lang="en-US" sz="3600" dirty="0" smtClean="0"/>
              <a:t>Graph Story</a:t>
            </a:r>
          </a:p>
          <a:p>
            <a:pPr lvl="2"/>
            <a:r>
              <a:rPr lang="en-US" sz="3600" dirty="0" err="1" smtClean="0"/>
              <a:t>GrapheneDB</a:t>
            </a:r>
            <a:endParaRPr lang="en-US" sz="3600" dirty="0"/>
          </a:p>
        </p:txBody>
      </p:sp>
      <p:sp>
        <p:nvSpPr>
          <p:cNvPr id="5" name="Text Placeholder 4"/>
          <p:cNvSpPr>
            <a:spLocks noGrp="1"/>
          </p:cNvSpPr>
          <p:nvPr>
            <p:ph type="body" sz="quarter" idx="11"/>
          </p:nvPr>
        </p:nvSpPr>
        <p:spPr>
          <a:xfrm>
            <a:off x="6544214" y="1189176"/>
            <a:ext cx="5378548" cy="4863896"/>
          </a:xfrm>
        </p:spPr>
        <p:txBody>
          <a:bodyPr/>
          <a:lstStyle/>
          <a:p>
            <a:r>
              <a:rPr lang="en-US" dirty="0" err="1" smtClean="0"/>
              <a:t>IaaS</a:t>
            </a:r>
            <a:endParaRPr lang="en-US" dirty="0"/>
          </a:p>
          <a:p>
            <a:pPr lvl="2"/>
            <a:r>
              <a:rPr lang="en-US" sz="3600" dirty="0"/>
              <a:t>Neo4j</a:t>
            </a:r>
          </a:p>
          <a:p>
            <a:pPr lvl="2"/>
            <a:r>
              <a:rPr lang="en-US" sz="3600" dirty="0" err="1"/>
              <a:t>Dex</a:t>
            </a:r>
            <a:endParaRPr lang="en-US" sz="3600" dirty="0"/>
          </a:p>
          <a:p>
            <a:pPr lvl="2"/>
            <a:r>
              <a:rPr lang="en-US" sz="3600" dirty="0" err="1"/>
              <a:t>OrientDB</a:t>
            </a:r>
            <a:endParaRPr lang="en-US" sz="3600" dirty="0"/>
          </a:p>
          <a:p>
            <a:pPr lvl="2"/>
            <a:r>
              <a:rPr lang="en-US" sz="3600" dirty="0" err="1"/>
              <a:t>InfiniteGraph</a:t>
            </a:r>
            <a:endParaRPr lang="en-US" sz="3600" dirty="0"/>
          </a:p>
          <a:p>
            <a:pPr lvl="2"/>
            <a:r>
              <a:rPr lang="en-US" sz="3600" dirty="0" err="1"/>
              <a:t>AllegroGraph</a:t>
            </a:r>
            <a:endParaRPr lang="en-US" sz="3600" dirty="0"/>
          </a:p>
          <a:p>
            <a:pPr lvl="2"/>
            <a:r>
              <a:rPr lang="en-US" sz="3600" dirty="0"/>
              <a:t>And many more!</a:t>
            </a:r>
          </a:p>
          <a:p>
            <a:endParaRPr lang="en-US" dirty="0"/>
          </a:p>
        </p:txBody>
      </p:sp>
    </p:spTree>
    <p:extLst>
      <p:ext uri="{BB962C8B-B14F-4D97-AF65-F5344CB8AC3E}">
        <p14:creationId xmlns:p14="http://schemas.microsoft.com/office/powerpoint/2010/main" val="198155407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 Neo4j</a:t>
            </a:r>
            <a:endParaRPr lang="en-US" dirty="0"/>
          </a:p>
        </p:txBody>
      </p:sp>
      <p:sp>
        <p:nvSpPr>
          <p:cNvPr id="4" name="TextBox 3"/>
          <p:cNvSpPr txBox="1"/>
          <p:nvPr/>
        </p:nvSpPr>
        <p:spPr>
          <a:xfrm>
            <a:off x="379413" y="3079688"/>
            <a:ext cx="11524533" cy="1077218"/>
          </a:xfrm>
          <a:prstGeom prst="rect">
            <a:avLst/>
          </a:prstGeom>
          <a:noFill/>
        </p:spPr>
        <p:txBody>
          <a:bodyPr wrap="square" rtlCol="0">
            <a:spAutoFit/>
          </a:bodyPr>
          <a:lstStyle/>
          <a:p>
            <a:r>
              <a:rPr lang="en-US" sz="3200" dirty="0">
                <a:latin typeface="Lucida Console" panose="020B0609040504020204" pitchFamily="49" charset="0"/>
              </a:rPr>
              <a:t>(</a:t>
            </a:r>
            <a:r>
              <a:rPr lang="en-US" sz="3200" dirty="0" err="1">
                <a:latin typeface="Lucida Console" panose="020B0609040504020204" pitchFamily="49" charset="0"/>
              </a:rPr>
              <a:t>ryan:Person</a:t>
            </a:r>
            <a:r>
              <a:rPr lang="en-US" sz="3200" dirty="0">
                <a:latin typeface="Lucida Console" panose="020B0609040504020204" pitchFamily="49" charset="0"/>
              </a:rPr>
              <a:t>)-[:FRIENDS_WITH]-&gt;(</a:t>
            </a:r>
            <a:r>
              <a:rPr lang="en-US" sz="3200" dirty="0" err="1">
                <a:latin typeface="Lucida Console" panose="020B0609040504020204" pitchFamily="49" charset="0"/>
              </a:rPr>
              <a:t>david:Person</a:t>
            </a:r>
            <a:r>
              <a:rPr lang="en-US" sz="3200" dirty="0">
                <a:latin typeface="Lucida Console" panose="020B0609040504020204" pitchFamily="49" charset="0"/>
              </a:rPr>
              <a:t>)</a:t>
            </a:r>
          </a:p>
          <a:p>
            <a:r>
              <a:rPr lang="en-US" sz="3200" dirty="0" smtClean="0">
                <a:latin typeface="Lucida Console" panose="020B0609040504020204" pitchFamily="49" charset="0"/>
              </a:rPr>
              <a:t>-[:REVIEWED]-&gt;(</a:t>
            </a:r>
            <a:r>
              <a:rPr lang="en-US" sz="3200" dirty="0" err="1" smtClean="0">
                <a:latin typeface="Lucida Console" panose="020B0609040504020204" pitchFamily="49" charset="0"/>
              </a:rPr>
              <a:t>movie:Movie</a:t>
            </a:r>
            <a:r>
              <a:rPr lang="en-US" sz="3200" dirty="0" smtClean="0">
                <a:latin typeface="Lucida Console" panose="020B0609040504020204" pitchFamily="49" charset="0"/>
              </a:rPr>
              <a:t> {</a:t>
            </a:r>
            <a:r>
              <a:rPr lang="en-US" sz="3200" dirty="0" err="1" smtClean="0">
                <a:latin typeface="Lucida Console" panose="020B0609040504020204" pitchFamily="49" charset="0"/>
              </a:rPr>
              <a:t>Title:’Fletch</a:t>
            </a:r>
            <a:r>
              <a:rPr lang="en-US" sz="3200" smtClean="0">
                <a:latin typeface="Lucida Console" panose="020B0609040504020204" pitchFamily="49" charset="0"/>
              </a:rPr>
              <a:t>’})</a:t>
            </a:r>
            <a:endParaRPr lang="en-US" sz="3200" dirty="0">
              <a:latin typeface="Lucida Console" panose="020B0609040504020204" pitchFamily="49" charset="0"/>
            </a:endParaRPr>
          </a:p>
        </p:txBody>
      </p:sp>
    </p:spTree>
    <p:extLst>
      <p:ext uri="{BB962C8B-B14F-4D97-AF65-F5344CB8AC3E}">
        <p14:creationId xmlns:p14="http://schemas.microsoft.com/office/powerpoint/2010/main" val="802924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databases</a:t>
            </a:r>
            <a:endParaRPr lang="en-US" dirty="0"/>
          </a:p>
        </p:txBody>
      </p:sp>
    </p:spTree>
    <p:extLst>
      <p:ext uri="{BB962C8B-B14F-4D97-AF65-F5344CB8AC3E}">
        <p14:creationId xmlns:p14="http://schemas.microsoft.com/office/powerpoint/2010/main" val="22963906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much data!</a:t>
            </a:r>
            <a:endParaRPr lang="en-US" dirty="0"/>
          </a:p>
        </p:txBody>
      </p:sp>
      <p:sp>
        <p:nvSpPr>
          <p:cNvPr id="3" name="Content Placeholder 2"/>
          <p:cNvSpPr>
            <a:spLocks noGrp="1"/>
          </p:cNvSpPr>
          <p:nvPr>
            <p:ph type="body" sz="quarter" idx="10"/>
          </p:nvPr>
        </p:nvSpPr>
        <p:spPr>
          <a:xfrm>
            <a:off x="269239" y="1189177"/>
            <a:ext cx="11653523" cy="4346062"/>
          </a:xfrm>
        </p:spPr>
        <p:txBody>
          <a:bodyPr/>
          <a:lstStyle/>
          <a:p>
            <a:pPr marL="0" indent="0">
              <a:buNone/>
            </a:pPr>
            <a:endParaRPr lang="en-US" sz="4800" b="1" dirty="0" smtClean="0"/>
          </a:p>
          <a:p>
            <a:pPr marL="0" indent="0">
              <a:buNone/>
            </a:pPr>
            <a:endParaRPr lang="en-US" sz="4800" b="1" dirty="0"/>
          </a:p>
          <a:p>
            <a:pPr marL="0" indent="0">
              <a:buNone/>
            </a:pPr>
            <a:r>
              <a:rPr lang="en-US" sz="4800" b="1" dirty="0" smtClean="0"/>
              <a:t>90% </a:t>
            </a:r>
            <a:r>
              <a:rPr lang="en-US" sz="4800" dirty="0" smtClean="0"/>
              <a:t>of </a:t>
            </a:r>
            <a:r>
              <a:rPr lang="en-US" sz="4800" dirty="0"/>
              <a:t>the world’s data </a:t>
            </a:r>
            <a:r>
              <a:rPr lang="en-US" sz="4800" dirty="0" smtClean="0"/>
              <a:t/>
            </a:r>
            <a:br>
              <a:rPr lang="en-US" sz="4800" dirty="0" smtClean="0"/>
            </a:br>
            <a:r>
              <a:rPr lang="en-US" sz="4800" dirty="0" smtClean="0"/>
              <a:t>has </a:t>
            </a:r>
            <a:r>
              <a:rPr lang="en-US" sz="4800" dirty="0"/>
              <a:t>been created in the </a:t>
            </a:r>
            <a:r>
              <a:rPr lang="en-US" sz="4800" dirty="0" smtClean="0"/>
              <a:t>last </a:t>
            </a:r>
            <a:r>
              <a:rPr lang="en-US" sz="4800" dirty="0"/>
              <a:t>two years</a:t>
            </a:r>
            <a:r>
              <a:rPr lang="en-US" sz="4800" dirty="0" smtClean="0"/>
              <a:t>….</a:t>
            </a:r>
            <a:endParaRPr lang="en-US" sz="4800" dirty="0"/>
          </a:p>
          <a:p>
            <a:pPr>
              <a:buFontTx/>
              <a:buChar char="-"/>
            </a:pPr>
            <a:r>
              <a:rPr lang="en-US" i="1" dirty="0" smtClean="0"/>
              <a:t>George </a:t>
            </a:r>
            <a:r>
              <a:rPr lang="en-US" i="1" dirty="0"/>
              <a:t>Lee</a:t>
            </a:r>
            <a:r>
              <a:rPr lang="en-US" i="1" dirty="0" smtClean="0"/>
              <a:t>. </a:t>
            </a:r>
            <a:r>
              <a:rPr lang="en-US" i="1" dirty="0"/>
              <a:t>Chief Information Officer, </a:t>
            </a:r>
            <a:r>
              <a:rPr lang="en-US" i="1" dirty="0" smtClean="0"/>
              <a:t/>
            </a:r>
            <a:br>
              <a:rPr lang="en-US" i="1" dirty="0" smtClean="0"/>
            </a:br>
            <a:r>
              <a:rPr lang="en-US" i="1" dirty="0" smtClean="0"/>
              <a:t>Investment </a:t>
            </a:r>
            <a:r>
              <a:rPr lang="en-US" i="1" dirty="0"/>
              <a:t>Banking Division, Goldman </a:t>
            </a:r>
            <a:r>
              <a:rPr lang="en-US" i="1" dirty="0" smtClean="0"/>
              <a:t>Sachs </a:t>
            </a:r>
          </a:p>
        </p:txBody>
      </p:sp>
    </p:spTree>
    <p:extLst>
      <p:ext uri="{BB962C8B-B14F-4D97-AF65-F5344CB8AC3E}">
        <p14:creationId xmlns:p14="http://schemas.microsoft.com/office/powerpoint/2010/main" val="25579891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Column stores</a:t>
            </a:r>
            <a:endParaRPr lang="en-US" dirty="0"/>
          </a:p>
        </p:txBody>
      </p:sp>
      <p:sp>
        <p:nvSpPr>
          <p:cNvPr id="4" name="Content Placeholder 3"/>
          <p:cNvSpPr>
            <a:spLocks noGrp="1"/>
          </p:cNvSpPr>
          <p:nvPr>
            <p:ph sz="quarter" idx="4294967295"/>
          </p:nvPr>
        </p:nvSpPr>
        <p:spPr>
          <a:xfrm>
            <a:off x="666750" y="1387475"/>
            <a:ext cx="11525250" cy="5291138"/>
          </a:xfrm>
        </p:spPr>
        <p:txBody>
          <a:bodyPr/>
          <a:lstStyle/>
          <a:p>
            <a:pPr marL="0" indent="0">
              <a:buNone/>
            </a:pPr>
            <a:r>
              <a:rPr lang="en-US" dirty="0" smtClean="0"/>
              <a:t>Not these columns: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7251" y="1245702"/>
            <a:ext cx="5941807" cy="3955015"/>
          </a:xfrm>
          <a:prstGeom prst="rect">
            <a:avLst/>
          </a:prstGeom>
        </p:spPr>
      </p:pic>
      <p:sp>
        <p:nvSpPr>
          <p:cNvPr id="2" name="TextBox 1"/>
          <p:cNvSpPr txBox="1"/>
          <p:nvPr/>
        </p:nvSpPr>
        <p:spPr>
          <a:xfrm>
            <a:off x="6345936" y="6093839"/>
            <a:ext cx="5846064" cy="584775"/>
          </a:xfrm>
          <a:prstGeom prst="rect">
            <a:avLst/>
          </a:prstGeom>
          <a:noFill/>
        </p:spPr>
        <p:txBody>
          <a:bodyPr wrap="square" rtlCol="0">
            <a:spAutoFit/>
          </a:bodyPr>
          <a:lstStyle/>
          <a:p>
            <a:r>
              <a:rPr lang="en-US" sz="1600" dirty="0" smtClean="0"/>
              <a:t>Photo credit: Will Powell – “Nashville Parthenon – HDR”</a:t>
            </a:r>
          </a:p>
          <a:p>
            <a:r>
              <a:rPr lang="en-US" sz="1600" dirty="0"/>
              <a:t>https://www.flickr.com/photos/powellizer/872909379</a:t>
            </a:r>
            <a:endParaRPr lang="en-US" sz="1600" dirty="0" smtClean="0"/>
          </a:p>
        </p:txBody>
      </p:sp>
    </p:spTree>
    <p:extLst>
      <p:ext uri="{BB962C8B-B14F-4D97-AF65-F5344CB8AC3E}">
        <p14:creationId xmlns:p14="http://schemas.microsoft.com/office/powerpoint/2010/main" val="1251540801"/>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column store?</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Data is keyed by row (e.g. Twitter ID)</a:t>
            </a:r>
          </a:p>
          <a:p>
            <a:pPr marL="0" indent="0">
              <a:buNone/>
            </a:pPr>
            <a:r>
              <a:rPr lang="en-US" dirty="0" smtClean="0"/>
              <a:t>Individual content stored as columns</a:t>
            </a:r>
          </a:p>
          <a:p>
            <a:pPr marL="0" indent="0">
              <a:buNone/>
            </a:pPr>
            <a:r>
              <a:rPr lang="en-US" dirty="0" smtClean="0"/>
              <a:t>Groups of columns comprise a </a:t>
            </a:r>
            <a:r>
              <a:rPr lang="en-US" i="1" dirty="0" smtClean="0"/>
              <a:t>column family</a:t>
            </a:r>
          </a:p>
          <a:p>
            <a:pPr marL="0" indent="0">
              <a:buNone/>
            </a:pPr>
            <a:endParaRPr lang="en-US" i="1" dirty="0"/>
          </a:p>
          <a:p>
            <a:pPr marL="0" indent="0">
              <a:buNone/>
            </a:pPr>
            <a:endParaRPr lang="en-US" dirty="0"/>
          </a:p>
        </p:txBody>
      </p:sp>
    </p:spTree>
    <p:extLst>
      <p:ext uri="{BB962C8B-B14F-4D97-AF65-F5344CB8AC3E}">
        <p14:creationId xmlns:p14="http://schemas.microsoft.com/office/powerpoint/2010/main" val="4392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Example: Weather data</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Data is keyed by row (e.g. weather station ID)</a:t>
            </a:r>
          </a:p>
          <a:p>
            <a:pPr marL="0" indent="0">
              <a:buNone/>
            </a:pPr>
            <a:r>
              <a:rPr lang="en-US" dirty="0" smtClean="0"/>
              <a:t>Columns may have standard or custom names</a:t>
            </a:r>
          </a:p>
          <a:p>
            <a:pPr marL="0" indent="0">
              <a:buNone/>
            </a:pPr>
            <a:r>
              <a:rPr lang="en-US" dirty="0" smtClean="0"/>
              <a:t>For weather: Each col name = date</a:t>
            </a:r>
          </a:p>
          <a:p>
            <a:pPr marL="0" indent="0">
              <a:buNone/>
            </a:pPr>
            <a:endParaRPr lang="en-US" dirty="0"/>
          </a:p>
        </p:txBody>
      </p:sp>
      <p:graphicFrame>
        <p:nvGraphicFramePr>
          <p:cNvPr id="4" name="Table 3"/>
          <p:cNvGraphicFramePr>
            <a:graphicFrameLocks noGrp="1"/>
          </p:cNvGraphicFramePr>
          <p:nvPr>
            <p:extLst/>
          </p:nvPr>
        </p:nvGraphicFramePr>
        <p:xfrm>
          <a:off x="1247590" y="3729316"/>
          <a:ext cx="9801410" cy="2402544"/>
        </p:xfrm>
        <a:graphic>
          <a:graphicData uri="http://schemas.openxmlformats.org/drawingml/2006/table">
            <a:tbl>
              <a:tblPr firstRow="1" bandRow="1">
                <a:tableStyleId>{5C22544A-7EE6-4342-B048-85BDC9FD1C3A}</a:tableStyleId>
              </a:tblPr>
              <a:tblGrid>
                <a:gridCol w="1960282">
                  <a:extLst>
                    <a:ext uri="{9D8B030D-6E8A-4147-A177-3AD203B41FA5}">
                      <a16:colId xmlns:a16="http://schemas.microsoft.com/office/drawing/2014/main" xmlns="" val="20000"/>
                    </a:ext>
                  </a:extLst>
                </a:gridCol>
                <a:gridCol w="2480235">
                  <a:extLst>
                    <a:ext uri="{9D8B030D-6E8A-4147-A177-3AD203B41FA5}">
                      <a16:colId xmlns:a16="http://schemas.microsoft.com/office/drawing/2014/main" xmlns="" val="20001"/>
                    </a:ext>
                  </a:extLst>
                </a:gridCol>
                <a:gridCol w="2169459">
                  <a:extLst>
                    <a:ext uri="{9D8B030D-6E8A-4147-A177-3AD203B41FA5}">
                      <a16:colId xmlns:a16="http://schemas.microsoft.com/office/drawing/2014/main" xmlns="" val="20002"/>
                    </a:ext>
                  </a:extLst>
                </a:gridCol>
                <a:gridCol w="2456330">
                  <a:extLst>
                    <a:ext uri="{9D8B030D-6E8A-4147-A177-3AD203B41FA5}">
                      <a16:colId xmlns:a16="http://schemas.microsoft.com/office/drawing/2014/main" xmlns="" val="20003"/>
                    </a:ext>
                  </a:extLst>
                </a:gridCol>
                <a:gridCol w="735104">
                  <a:extLst>
                    <a:ext uri="{9D8B030D-6E8A-4147-A177-3AD203B41FA5}">
                      <a16:colId xmlns:a16="http://schemas.microsoft.com/office/drawing/2014/main" xmlns="" val="20004"/>
                    </a:ext>
                  </a:extLst>
                </a:gridCol>
              </a:tblGrid>
              <a:tr h="1201272">
                <a:tc>
                  <a:txBody>
                    <a:bodyPr/>
                    <a:lstStyle/>
                    <a:p>
                      <a:r>
                        <a:rPr lang="en-US" sz="3200" dirty="0" err="1" smtClean="0"/>
                        <a:t>stationID</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a:t>
                      </a:r>
                      <a:endParaRPr lang="en-US" sz="3200" dirty="0"/>
                    </a:p>
                  </a:txBody>
                  <a:tcPr/>
                </a:tc>
                <a:extLst>
                  <a:ext uri="{0D108BD9-81ED-4DB2-BD59-A6C34878D82A}">
                    <a16:rowId xmlns:a16="http://schemas.microsoft.com/office/drawing/2014/main" xmlns="" val="10000"/>
                  </a:ext>
                </a:extLst>
              </a:tr>
              <a:tr h="1201272">
                <a:tc>
                  <a:txBody>
                    <a:bodyPr/>
                    <a:lstStyle/>
                    <a:p>
                      <a:r>
                        <a:rPr lang="en-US" sz="3200" dirty="0" err="1" smtClean="0"/>
                        <a:t>stationID</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a:t>
                      </a:r>
                      <a:endParaRPr lang="en-US" sz="3200"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57725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column family? Why not?</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Optimal:</a:t>
            </a:r>
          </a:p>
          <a:p>
            <a:r>
              <a:rPr lang="en-US" dirty="0" smtClean="0"/>
              <a:t>Very large quantities of data</a:t>
            </a:r>
          </a:p>
          <a:p>
            <a:r>
              <a:rPr lang="en-US" dirty="0" smtClean="0"/>
              <a:t>Queries well-known up-front</a:t>
            </a:r>
          </a:p>
          <a:p>
            <a:r>
              <a:rPr lang="en-US" dirty="0" smtClean="0"/>
              <a:t>Scale and durability</a:t>
            </a:r>
          </a:p>
          <a:p>
            <a:pPr marL="0" indent="0">
              <a:buNone/>
            </a:pPr>
            <a:endParaRPr lang="en-US" dirty="0" smtClean="0"/>
          </a:p>
          <a:p>
            <a:pPr marL="0" indent="0">
              <a:buNone/>
            </a:pPr>
            <a:r>
              <a:rPr lang="en-US" dirty="0" smtClean="0"/>
              <a:t>Non-optimal:</a:t>
            </a:r>
          </a:p>
          <a:p>
            <a:r>
              <a:rPr lang="en-US" dirty="0" smtClean="0"/>
              <a:t>Highly-relational data</a:t>
            </a:r>
          </a:p>
          <a:p>
            <a:r>
              <a:rPr lang="en-US" dirty="0" smtClean="0"/>
              <a:t>Querying on many different properties</a:t>
            </a:r>
            <a:endParaRPr lang="en-US" dirty="0"/>
          </a:p>
        </p:txBody>
      </p:sp>
    </p:spTree>
    <p:extLst>
      <p:ext uri="{BB962C8B-B14F-4D97-AF65-F5344CB8AC3E}">
        <p14:creationId xmlns:p14="http://schemas.microsoft.com/office/powerpoint/2010/main" val="386192643"/>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39" y="1189177"/>
            <a:ext cx="11653523" cy="3273910"/>
          </a:xfrm>
        </p:spPr>
        <p:txBody>
          <a:bodyPr/>
          <a:lstStyle/>
          <a:p>
            <a:r>
              <a:rPr lang="en-US" dirty="0" err="1" smtClean="0"/>
              <a:t>IaaS</a:t>
            </a:r>
            <a:endParaRPr lang="en-US" dirty="0" smtClean="0"/>
          </a:p>
          <a:p>
            <a:pPr lvl="2"/>
            <a:r>
              <a:rPr lang="en-US" sz="3600" dirty="0" smtClean="0"/>
              <a:t>Cassandra</a:t>
            </a:r>
          </a:p>
          <a:p>
            <a:pPr lvl="2"/>
            <a:r>
              <a:rPr lang="en-US" sz="3600" dirty="0" err="1" smtClean="0"/>
              <a:t>HBase</a:t>
            </a:r>
            <a:endParaRPr lang="en-US" sz="3600" dirty="0" smtClean="0"/>
          </a:p>
          <a:p>
            <a:pPr marL="0" indent="0">
              <a:buNone/>
            </a:pPr>
            <a:endParaRPr lang="en-US" dirty="0" smtClean="0"/>
          </a:p>
          <a:p>
            <a:endParaRPr lang="en-US" dirty="0"/>
          </a:p>
        </p:txBody>
      </p:sp>
    </p:spTree>
    <p:extLst>
      <p:ext uri="{BB962C8B-B14F-4D97-AF65-F5344CB8AC3E}">
        <p14:creationId xmlns:p14="http://schemas.microsoft.com/office/powerpoint/2010/main" val="104416966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Cassandra + CQL</a:t>
            </a:r>
            <a:endParaRPr lang="en-US" dirty="0"/>
          </a:p>
        </p:txBody>
      </p:sp>
      <p:sp>
        <p:nvSpPr>
          <p:cNvPr id="4" name="TextBox 3"/>
          <p:cNvSpPr txBox="1"/>
          <p:nvPr/>
        </p:nvSpPr>
        <p:spPr>
          <a:xfrm>
            <a:off x="1057833" y="1111623"/>
            <a:ext cx="8875059" cy="2677656"/>
          </a:xfrm>
          <a:prstGeom prst="rect">
            <a:avLst/>
          </a:prstGeom>
          <a:noFill/>
        </p:spPr>
        <p:txBody>
          <a:bodyPr wrap="square" rtlCol="0">
            <a:spAutoFit/>
          </a:bodyPr>
          <a:lstStyle/>
          <a:p>
            <a:pPr fontAlgn="base"/>
            <a:r>
              <a:rPr lang="en-US" sz="2800" dirty="0">
                <a:latin typeface="Lucida Console" panose="020B0609040504020204" pitchFamily="49" charset="0"/>
              </a:rPr>
              <a:t>CREATE TABLE temperature (</a:t>
            </a:r>
          </a:p>
          <a:p>
            <a:pPr fontAlgn="base"/>
            <a:r>
              <a:rPr lang="en-US" sz="2800" dirty="0">
                <a:latin typeface="Lucida Console" panose="020B0609040504020204" pitchFamily="49" charset="0"/>
              </a:rPr>
              <a:t>   </a:t>
            </a:r>
            <a:r>
              <a:rPr lang="en-US" sz="2800" dirty="0" err="1" smtClean="0">
                <a:latin typeface="Lucida Console" panose="020B0609040504020204" pitchFamily="49" charset="0"/>
              </a:rPr>
              <a:t>stationID</a:t>
            </a:r>
            <a:r>
              <a:rPr lang="en-US" sz="2800" dirty="0" smtClean="0">
                <a:latin typeface="Lucida Console" panose="020B0609040504020204" pitchFamily="49" charset="0"/>
              </a:rPr>
              <a:t> text</a:t>
            </a:r>
            <a:r>
              <a:rPr lang="en-US" sz="2800" dirty="0">
                <a:latin typeface="Lucida Console" panose="020B0609040504020204" pitchFamily="49" charset="0"/>
              </a:rPr>
              <a:t>,</a:t>
            </a:r>
          </a:p>
          <a:p>
            <a:pPr fontAlgn="base"/>
            <a:r>
              <a:rPr lang="en-US" sz="2800" dirty="0">
                <a:latin typeface="Lucida Console" panose="020B0609040504020204" pitchFamily="49" charset="0"/>
              </a:rPr>
              <a:t>   </a:t>
            </a:r>
            <a:r>
              <a:rPr lang="en-US" sz="2800" dirty="0" err="1" smtClean="0">
                <a:latin typeface="Lucida Console" panose="020B0609040504020204" pitchFamily="49" charset="0"/>
              </a:rPr>
              <a:t>readingtime</a:t>
            </a:r>
            <a:r>
              <a:rPr lang="en-US" sz="2800" dirty="0" smtClean="0">
                <a:latin typeface="Lucida Console" panose="020B0609040504020204" pitchFamily="49" charset="0"/>
              </a:rPr>
              <a:t> </a:t>
            </a:r>
            <a:r>
              <a:rPr lang="en-US" sz="2800" dirty="0">
                <a:latin typeface="Lucida Console" panose="020B0609040504020204" pitchFamily="49" charset="0"/>
              </a:rPr>
              <a:t>timestamp,</a:t>
            </a:r>
          </a:p>
          <a:p>
            <a:pPr fontAlgn="base"/>
            <a:r>
              <a:rPr lang="en-US" sz="2800" dirty="0">
                <a:latin typeface="Lucida Console" panose="020B0609040504020204" pitchFamily="49" charset="0"/>
              </a:rPr>
              <a:t>   </a:t>
            </a:r>
            <a:r>
              <a:rPr lang="en-US" sz="2800" dirty="0" smtClean="0">
                <a:latin typeface="Lucida Console" panose="020B0609040504020204" pitchFamily="49" charset="0"/>
              </a:rPr>
              <a:t>temp </a:t>
            </a:r>
            <a:r>
              <a:rPr lang="en-US" sz="2800" dirty="0">
                <a:latin typeface="Lucida Console" panose="020B0609040504020204" pitchFamily="49" charset="0"/>
              </a:rPr>
              <a:t>text,</a:t>
            </a:r>
          </a:p>
          <a:p>
            <a:pPr fontAlgn="base"/>
            <a:r>
              <a:rPr lang="en-US" sz="2800" dirty="0">
                <a:latin typeface="Lucida Console" panose="020B0609040504020204" pitchFamily="49" charset="0"/>
              </a:rPr>
              <a:t>   PRIMARY KEY </a:t>
            </a:r>
            <a:r>
              <a:rPr lang="en-US" sz="2800" dirty="0" smtClean="0">
                <a:latin typeface="Lucida Console" panose="020B0609040504020204" pitchFamily="49" charset="0"/>
              </a:rPr>
              <a:t>(</a:t>
            </a:r>
            <a:r>
              <a:rPr lang="en-US" sz="2800" dirty="0" err="1" smtClean="0">
                <a:latin typeface="Lucida Console" panose="020B0609040504020204" pitchFamily="49" charset="0"/>
              </a:rPr>
              <a:t>stationID,readingtime</a:t>
            </a:r>
            <a:r>
              <a:rPr lang="en-US" sz="2800" dirty="0">
                <a:latin typeface="Lucida Console" panose="020B0609040504020204" pitchFamily="49" charset="0"/>
              </a:rPr>
              <a:t>)</a:t>
            </a:r>
          </a:p>
          <a:p>
            <a:pPr fontAlgn="base"/>
            <a:r>
              <a:rPr lang="en-US" sz="2800" dirty="0">
                <a:latin typeface="Lucida Console" panose="020B0609040504020204" pitchFamily="49" charset="0"/>
              </a:rPr>
              <a:t>);</a:t>
            </a:r>
          </a:p>
        </p:txBody>
      </p:sp>
      <p:sp>
        <p:nvSpPr>
          <p:cNvPr id="5" name="TextBox 4"/>
          <p:cNvSpPr txBox="1"/>
          <p:nvPr/>
        </p:nvSpPr>
        <p:spPr>
          <a:xfrm>
            <a:off x="379514" y="4531479"/>
            <a:ext cx="11812486" cy="954107"/>
          </a:xfrm>
          <a:prstGeom prst="rect">
            <a:avLst/>
          </a:prstGeom>
          <a:noFill/>
        </p:spPr>
        <p:txBody>
          <a:bodyPr wrap="square" rtlCol="0">
            <a:spAutoFit/>
          </a:bodyPr>
          <a:lstStyle/>
          <a:p>
            <a:pPr fontAlgn="base"/>
            <a:r>
              <a:rPr lang="en-US" sz="2800" dirty="0">
                <a:latin typeface="Lucida Console" panose="020B0609040504020204" pitchFamily="49" charset="0"/>
              </a:rPr>
              <a:t>INSERT INTO </a:t>
            </a:r>
            <a:r>
              <a:rPr lang="en-US" sz="2800" dirty="0" smtClean="0">
                <a:latin typeface="Lucida Console" panose="020B0609040504020204" pitchFamily="49" charset="0"/>
              </a:rPr>
              <a:t>temperature(</a:t>
            </a:r>
            <a:r>
              <a:rPr lang="en-US" sz="2800" dirty="0" err="1" smtClean="0">
                <a:latin typeface="Lucida Console" panose="020B0609040504020204" pitchFamily="49" charset="0"/>
              </a:rPr>
              <a:t>stationID,readingtime,temp</a:t>
            </a:r>
            <a:r>
              <a:rPr lang="en-US" sz="2800" dirty="0" smtClean="0">
                <a:latin typeface="Lucida Console" panose="020B0609040504020204" pitchFamily="49" charset="0"/>
              </a:rPr>
              <a:t>)</a:t>
            </a:r>
            <a:endParaRPr lang="en-US" sz="2800" dirty="0">
              <a:latin typeface="Lucida Console" panose="020B0609040504020204" pitchFamily="49" charset="0"/>
            </a:endParaRPr>
          </a:p>
          <a:p>
            <a:pPr fontAlgn="base"/>
            <a:r>
              <a:rPr lang="en-US" sz="2800" dirty="0">
                <a:latin typeface="Lucida Console" panose="020B0609040504020204" pitchFamily="49" charset="0"/>
              </a:rPr>
              <a:t>VALUES </a:t>
            </a:r>
            <a:r>
              <a:rPr lang="en-US" sz="2800" dirty="0" smtClean="0">
                <a:latin typeface="Lucida Console" panose="020B0609040504020204" pitchFamily="49" charset="0"/>
              </a:rPr>
              <a:t>(‘1’,’2015-02-23 09:00:00</a:t>
            </a:r>
            <a:r>
              <a:rPr lang="en-US" sz="2800" dirty="0">
                <a:latin typeface="Lucida Console" panose="020B0609040504020204" pitchFamily="49" charset="0"/>
              </a:rPr>
              <a:t>′,</a:t>
            </a:r>
            <a:r>
              <a:rPr lang="en-US" sz="2800" dirty="0" smtClean="0">
                <a:latin typeface="Lucida Console" panose="020B0609040504020204" pitchFamily="49" charset="0"/>
              </a:rPr>
              <a:t>’45F</a:t>
            </a:r>
            <a:r>
              <a:rPr lang="en-US" sz="2800" dirty="0">
                <a:latin typeface="Lucida Console" panose="020B0609040504020204" pitchFamily="49" charset="0"/>
              </a:rPr>
              <a:t>’);</a:t>
            </a:r>
          </a:p>
        </p:txBody>
      </p:sp>
    </p:spTree>
    <p:extLst>
      <p:ext uri="{BB962C8B-B14F-4D97-AF65-F5344CB8AC3E}">
        <p14:creationId xmlns:p14="http://schemas.microsoft.com/office/powerpoint/2010/main" val="123229985"/>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temperatures</a:t>
            </a:r>
            <a:endParaRPr lang="en-US" dirty="0"/>
          </a:p>
        </p:txBody>
      </p:sp>
      <p:sp>
        <p:nvSpPr>
          <p:cNvPr id="3" name="Rectangle 2"/>
          <p:cNvSpPr/>
          <p:nvPr/>
        </p:nvSpPr>
        <p:spPr>
          <a:xfrm>
            <a:off x="842682" y="1676418"/>
            <a:ext cx="8588188" cy="1384995"/>
          </a:xfrm>
          <a:prstGeom prst="rect">
            <a:avLst/>
          </a:prstGeom>
        </p:spPr>
        <p:txBody>
          <a:bodyPr wrap="square">
            <a:spAutoFit/>
          </a:bodyPr>
          <a:lstStyle/>
          <a:p>
            <a:pPr fontAlgn="base"/>
            <a:r>
              <a:rPr lang="en-US" sz="2800" dirty="0">
                <a:latin typeface="Lucida Console" panose="020B0609040504020204" pitchFamily="49" charset="0"/>
              </a:rPr>
              <a:t>SELECT </a:t>
            </a:r>
            <a:r>
              <a:rPr lang="en-US" sz="2800" dirty="0" err="1" smtClean="0">
                <a:latin typeface="Lucida Console" panose="020B0609040504020204" pitchFamily="49" charset="0"/>
              </a:rPr>
              <a:t>readingtime,temp</a:t>
            </a:r>
            <a:endParaRPr lang="en-US" sz="2800" dirty="0">
              <a:latin typeface="Lucida Console" panose="020B0609040504020204" pitchFamily="49" charset="0"/>
            </a:endParaRPr>
          </a:p>
          <a:p>
            <a:pPr fontAlgn="base"/>
            <a:r>
              <a:rPr lang="en-US" sz="2800" dirty="0">
                <a:latin typeface="Lucida Console" panose="020B0609040504020204" pitchFamily="49" charset="0"/>
              </a:rPr>
              <a:t>FROM temperature</a:t>
            </a:r>
          </a:p>
          <a:p>
            <a:pPr fontAlgn="base"/>
            <a:r>
              <a:rPr lang="en-US" sz="2800" dirty="0">
                <a:latin typeface="Lucida Console" panose="020B0609040504020204" pitchFamily="49" charset="0"/>
              </a:rPr>
              <a:t>WHERE </a:t>
            </a:r>
            <a:r>
              <a:rPr lang="en-US" sz="2800" dirty="0" err="1" smtClean="0">
                <a:latin typeface="Lucida Console" panose="020B0609040504020204" pitchFamily="49" charset="0"/>
              </a:rPr>
              <a:t>stationID</a:t>
            </a:r>
            <a:r>
              <a:rPr lang="en-US" sz="2800" dirty="0" smtClean="0">
                <a:latin typeface="Lucida Console" panose="020B0609040504020204" pitchFamily="49" charset="0"/>
              </a:rPr>
              <a:t>=’1’;</a:t>
            </a:r>
            <a:endParaRPr lang="en-US" sz="2800" b="0" i="0" dirty="0">
              <a:effectLst/>
              <a:latin typeface="Lucida Console" panose="020B0609040504020204" pitchFamily="49" charset="0"/>
            </a:endParaRPr>
          </a:p>
        </p:txBody>
      </p:sp>
    </p:spTree>
    <p:extLst>
      <p:ext uri="{BB962C8B-B14F-4D97-AF65-F5344CB8AC3E}">
        <p14:creationId xmlns:p14="http://schemas.microsoft.com/office/powerpoint/2010/main" val="95212218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Polyglot persistence</a:t>
            </a:r>
            <a:endParaRPr lang="en-US" dirty="0"/>
          </a:p>
        </p:txBody>
      </p:sp>
    </p:spTree>
    <p:extLst>
      <p:ext uri="{BB962C8B-B14F-4D97-AF65-F5344CB8AC3E}">
        <p14:creationId xmlns:p14="http://schemas.microsoft.com/office/powerpoint/2010/main" val="23942851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Choices, choices, choices!</a:t>
            </a:r>
            <a:endParaRPr lang="en-US" dirty="0"/>
          </a:p>
        </p:txBody>
      </p:sp>
      <p:sp>
        <p:nvSpPr>
          <p:cNvPr id="2" name="Content Placeholder 1"/>
          <p:cNvSpPr>
            <a:spLocks noGrp="1"/>
          </p:cNvSpPr>
          <p:nvPr>
            <p:ph type="body" sz="quarter" idx="10"/>
          </p:nvPr>
        </p:nvSpPr>
        <p:spPr/>
        <p:txBody>
          <a:bodyPr/>
          <a:lstStyle/>
          <a:p>
            <a:r>
              <a:rPr lang="en-US" dirty="0" smtClean="0"/>
              <a:t>Relational</a:t>
            </a:r>
          </a:p>
          <a:p>
            <a:r>
              <a:rPr lang="en-US" dirty="0" smtClean="0"/>
              <a:t>Key/value</a:t>
            </a:r>
          </a:p>
          <a:p>
            <a:r>
              <a:rPr lang="en-US" dirty="0" smtClean="0"/>
              <a:t>Graph</a:t>
            </a:r>
          </a:p>
          <a:p>
            <a:r>
              <a:rPr lang="en-US" dirty="0" smtClean="0"/>
              <a:t>Column</a:t>
            </a:r>
          </a:p>
          <a:p>
            <a:r>
              <a:rPr lang="en-US" dirty="0" smtClean="0"/>
              <a:t>Document</a:t>
            </a:r>
          </a:p>
          <a:p>
            <a:endParaRPr lang="en-US" dirty="0"/>
          </a:p>
        </p:txBody>
      </p:sp>
      <p:sp>
        <p:nvSpPr>
          <p:cNvPr id="4" name="TextBox 3"/>
          <p:cNvSpPr txBox="1"/>
          <p:nvPr/>
        </p:nvSpPr>
        <p:spPr>
          <a:xfrm>
            <a:off x="3711389" y="2503452"/>
            <a:ext cx="6633882" cy="1569660"/>
          </a:xfrm>
          <a:prstGeom prst="rect">
            <a:avLst/>
          </a:prstGeom>
          <a:noFill/>
        </p:spPr>
        <p:txBody>
          <a:bodyPr wrap="square" rtlCol="0">
            <a:spAutoFit/>
          </a:bodyPr>
          <a:lstStyle/>
          <a:p>
            <a:r>
              <a:rPr lang="en-US" sz="4800" dirty="0"/>
              <a:t>Ready… set… CHOOSE!</a:t>
            </a:r>
          </a:p>
          <a:p>
            <a:r>
              <a:rPr lang="en-US" sz="4800" dirty="0"/>
              <a:t>Hmmm… Not so easy, eh?</a:t>
            </a:r>
          </a:p>
        </p:txBody>
      </p:sp>
    </p:spTree>
    <p:extLst>
      <p:ext uri="{BB962C8B-B14F-4D97-AF65-F5344CB8AC3E}">
        <p14:creationId xmlns:p14="http://schemas.microsoft.com/office/powerpoint/2010/main" val="41908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so difficult to pick one?</a:t>
            </a:r>
            <a:endParaRPr lang="en-US" dirty="0"/>
          </a:p>
        </p:txBody>
      </p:sp>
      <p:sp>
        <p:nvSpPr>
          <p:cNvPr id="3" name="Content Placeholder 2"/>
          <p:cNvSpPr>
            <a:spLocks noGrp="1"/>
          </p:cNvSpPr>
          <p:nvPr>
            <p:ph type="body" sz="quarter" idx="10"/>
          </p:nvPr>
        </p:nvSpPr>
        <p:spPr/>
        <p:txBody>
          <a:bodyPr>
            <a:normAutofit fontScale="92500" lnSpcReduction="20000"/>
          </a:bodyPr>
          <a:lstStyle/>
          <a:p>
            <a:r>
              <a:rPr lang="en-US" sz="3600" dirty="0" smtClean="0"/>
              <a:t>Schema enforcement</a:t>
            </a:r>
          </a:p>
          <a:p>
            <a:r>
              <a:rPr lang="en-US" sz="3600" dirty="0" smtClean="0"/>
              <a:t>Reporting</a:t>
            </a:r>
          </a:p>
          <a:p>
            <a:r>
              <a:rPr lang="en-US" sz="3600" dirty="0" smtClean="0"/>
              <a:t>Interconnections</a:t>
            </a:r>
          </a:p>
          <a:p>
            <a:r>
              <a:rPr lang="en-US" sz="3600" dirty="0" smtClean="0"/>
              <a:t>Time-series</a:t>
            </a:r>
          </a:p>
          <a:p>
            <a:endParaRPr lang="en-US" dirty="0" smtClean="0"/>
          </a:p>
        </p:txBody>
      </p:sp>
      <p:sp>
        <p:nvSpPr>
          <p:cNvPr id="5" name="Content Placeholder 4"/>
          <p:cNvSpPr>
            <a:spLocks noGrp="1"/>
          </p:cNvSpPr>
          <p:nvPr>
            <p:ph sz="quarter" idx="4294967295"/>
          </p:nvPr>
        </p:nvSpPr>
        <p:spPr>
          <a:xfrm>
            <a:off x="6572250" y="1371600"/>
            <a:ext cx="5619750" cy="4953000"/>
          </a:xfrm>
        </p:spPr>
        <p:txBody>
          <a:bodyPr>
            <a:normAutofit/>
          </a:bodyPr>
          <a:lstStyle/>
          <a:p>
            <a:pPr marL="0" indent="0">
              <a:buNone/>
            </a:pPr>
            <a:r>
              <a:rPr lang="en-US" sz="3600" dirty="0"/>
              <a:t>Rapid lookup</a:t>
            </a:r>
          </a:p>
          <a:p>
            <a:pPr marL="0" indent="0">
              <a:buNone/>
            </a:pPr>
            <a:r>
              <a:rPr lang="en-US" sz="3600" dirty="0"/>
              <a:t>Scale-out</a:t>
            </a:r>
          </a:p>
          <a:p>
            <a:pPr marL="0" indent="0">
              <a:buNone/>
            </a:pPr>
            <a:r>
              <a:rPr lang="en-US" sz="3600" dirty="0" smtClean="0"/>
              <a:t>Scale-up</a:t>
            </a:r>
          </a:p>
          <a:p>
            <a:pPr marL="0" indent="0">
              <a:buNone/>
            </a:pPr>
            <a:r>
              <a:rPr lang="en-US" sz="3600" dirty="0" smtClean="0"/>
              <a:t>Durability</a:t>
            </a:r>
            <a:endParaRPr lang="en-US" sz="3600" dirty="0"/>
          </a:p>
        </p:txBody>
      </p:sp>
    </p:spTree>
    <p:extLst>
      <p:ext uri="{BB962C8B-B14F-4D97-AF65-F5344CB8AC3E}">
        <p14:creationId xmlns:p14="http://schemas.microsoft.com/office/powerpoint/2010/main" val="191078285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growth</a:t>
            </a:r>
            <a:endParaRPr lang="en-US" dirty="0"/>
          </a:p>
        </p:txBody>
      </p:sp>
      <p:sp>
        <p:nvSpPr>
          <p:cNvPr id="3" name="Text Placeholder 2"/>
          <p:cNvSpPr>
            <a:spLocks noGrp="1"/>
          </p:cNvSpPr>
          <p:nvPr>
            <p:ph type="body" sz="quarter" idx="10"/>
          </p:nvPr>
        </p:nvSpPr>
        <p:spPr>
          <a:xfrm>
            <a:off x="269239" y="1189177"/>
            <a:ext cx="11653523" cy="6385081"/>
          </a:xfrm>
        </p:spPr>
        <p:txBody>
          <a:bodyPr/>
          <a:lstStyle/>
          <a:p>
            <a:endParaRPr lang="en-US" sz="3600" dirty="0" smtClean="0"/>
          </a:p>
          <a:p>
            <a:r>
              <a:rPr lang="en-US" sz="3600" dirty="0" smtClean="0"/>
              <a:t>130 </a:t>
            </a:r>
            <a:r>
              <a:rPr lang="en-US" sz="3600" b="1" dirty="0"/>
              <a:t>billion</a:t>
            </a:r>
            <a:r>
              <a:rPr lang="en-US" sz="3600" dirty="0"/>
              <a:t> gigabytes in 2010</a:t>
            </a:r>
          </a:p>
          <a:p>
            <a:r>
              <a:rPr lang="en-US" sz="3600" dirty="0"/>
              <a:t>4.4 </a:t>
            </a:r>
            <a:r>
              <a:rPr lang="en-US" sz="3600" b="1" dirty="0"/>
              <a:t>trillion </a:t>
            </a:r>
            <a:r>
              <a:rPr lang="en-US" sz="3600" dirty="0"/>
              <a:t>gigabytes* in 2013</a:t>
            </a:r>
          </a:p>
          <a:p>
            <a:endParaRPr lang="en-US" dirty="0"/>
          </a:p>
          <a:p>
            <a:r>
              <a:rPr lang="en-US" dirty="0"/>
              <a:t>IDC projections:</a:t>
            </a:r>
          </a:p>
          <a:p>
            <a:pPr marL="399915" lvl="1"/>
            <a:r>
              <a:rPr lang="en-US" sz="4000" dirty="0"/>
              <a:t>44 trillion gigabytes by 2020</a:t>
            </a:r>
          </a:p>
          <a:p>
            <a:pPr marL="399915" lvl="1"/>
            <a:r>
              <a:rPr lang="en-US" sz="4400" dirty="0"/>
              <a:t>180 trillion gigabytes by 2025</a:t>
            </a:r>
          </a:p>
          <a:p>
            <a:endParaRPr lang="en-US" sz="2400" dirty="0"/>
          </a:p>
          <a:p>
            <a:r>
              <a:rPr lang="en-US" i="1" dirty="0"/>
              <a:t>* 1 </a:t>
            </a:r>
            <a:r>
              <a:rPr lang="en-US" i="1" dirty="0" err="1"/>
              <a:t>Zettabyte</a:t>
            </a:r>
            <a:r>
              <a:rPr lang="en-US" i="1" dirty="0"/>
              <a:t> = 1 trillion gigabytes</a:t>
            </a:r>
          </a:p>
          <a:p>
            <a:endParaRPr lang="en-US" dirty="0"/>
          </a:p>
        </p:txBody>
      </p:sp>
      <p:sp>
        <p:nvSpPr>
          <p:cNvPr id="6" name="Content Placeholder 2"/>
          <p:cNvSpPr txBox="1">
            <a:spLocks/>
          </p:cNvSpPr>
          <p:nvPr/>
        </p:nvSpPr>
        <p:spPr>
          <a:xfrm>
            <a:off x="357640" y="139548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i="1" dirty="0" smtClean="0"/>
          </a:p>
        </p:txBody>
      </p:sp>
    </p:spTree>
    <p:extLst>
      <p:ext uri="{BB962C8B-B14F-4D97-AF65-F5344CB8AC3E}">
        <p14:creationId xmlns:p14="http://schemas.microsoft.com/office/powerpoint/2010/main" val="2484851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Compromises</a:t>
            </a:r>
            <a:endParaRPr lang="en-US" dirty="0"/>
          </a:p>
        </p:txBody>
      </p:sp>
      <p:sp>
        <p:nvSpPr>
          <p:cNvPr id="3" name="Content Placeholder 2"/>
          <p:cNvSpPr>
            <a:spLocks noGrp="1"/>
          </p:cNvSpPr>
          <p:nvPr>
            <p:ph type="body" sz="quarter" idx="10"/>
          </p:nvPr>
        </p:nvSpPr>
        <p:spPr/>
        <p:txBody>
          <a:bodyPr/>
          <a:lstStyle/>
          <a:p>
            <a:r>
              <a:rPr lang="en-US" dirty="0" smtClean="0"/>
              <a:t>Referential integrity &amp; transactions</a:t>
            </a:r>
          </a:p>
          <a:p>
            <a:r>
              <a:rPr lang="en-US" dirty="0" smtClean="0"/>
              <a:t>Schema flexibility</a:t>
            </a:r>
          </a:p>
          <a:p>
            <a:r>
              <a:rPr lang="en-US" dirty="0" smtClean="0"/>
              <a:t>Scale</a:t>
            </a:r>
          </a:p>
          <a:p>
            <a:r>
              <a:rPr lang="en-US" dirty="0" smtClean="0"/>
              <a:t>Reporting</a:t>
            </a:r>
          </a:p>
          <a:p>
            <a:r>
              <a:rPr lang="en-US" dirty="0" smtClean="0"/>
              <a:t>Skillsets</a:t>
            </a:r>
          </a:p>
          <a:p>
            <a:r>
              <a:rPr lang="en-US" dirty="0" smtClean="0"/>
              <a:t>HA/DR procedures</a:t>
            </a:r>
          </a:p>
          <a:p>
            <a:r>
              <a:rPr lang="en-US" dirty="0" smtClean="0"/>
              <a:t>3</a:t>
            </a:r>
            <a:r>
              <a:rPr lang="en-US" baseline="30000" dirty="0" smtClean="0"/>
              <a:t>rd</a:t>
            </a:r>
            <a:r>
              <a:rPr lang="en-US" dirty="0" smtClean="0"/>
              <a:t>-party tools and the ecosystem</a:t>
            </a:r>
            <a:endParaRPr lang="en-US" dirty="0"/>
          </a:p>
        </p:txBody>
      </p:sp>
    </p:spTree>
    <p:extLst>
      <p:ext uri="{BB962C8B-B14F-4D97-AF65-F5344CB8AC3E}">
        <p14:creationId xmlns:p14="http://schemas.microsoft.com/office/powerpoint/2010/main" val="1057020361"/>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i="1" dirty="0" smtClean="0"/>
              <a:t>have to </a:t>
            </a:r>
            <a:r>
              <a:rPr lang="en-US" dirty="0" smtClean="0"/>
              <a:t>compromise?</a:t>
            </a:r>
            <a:endParaRPr lang="en-US" dirty="0"/>
          </a:p>
        </p:txBody>
      </p:sp>
      <p:sp>
        <p:nvSpPr>
          <p:cNvPr id="3" name="Content Placeholder 2"/>
          <p:cNvSpPr>
            <a:spLocks noGrp="1"/>
          </p:cNvSpPr>
          <p:nvPr>
            <p:ph type="body" sz="quarter" idx="10"/>
          </p:nvPr>
        </p:nvSpPr>
        <p:spPr/>
        <p:txBody>
          <a:bodyPr/>
          <a:lstStyle/>
          <a:p>
            <a:r>
              <a:rPr lang="en-US" dirty="0" smtClean="0"/>
              <a:t>Combine!</a:t>
            </a:r>
          </a:p>
          <a:p>
            <a:r>
              <a:rPr lang="en-US" dirty="0" smtClean="0"/>
              <a:t>Why not?</a:t>
            </a:r>
          </a:p>
          <a:p>
            <a:r>
              <a:rPr lang="en-US" dirty="0" smtClean="0"/>
              <a:t>Maybe… a bit of each?</a:t>
            </a:r>
            <a:endParaRPr lang="en-US" dirty="0"/>
          </a:p>
        </p:txBody>
      </p:sp>
    </p:spTree>
    <p:extLst>
      <p:ext uri="{BB962C8B-B14F-4D97-AF65-F5344CB8AC3E}">
        <p14:creationId xmlns:p14="http://schemas.microsoft.com/office/powerpoint/2010/main" val="1356479343"/>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797" y="842681"/>
            <a:ext cx="7610168" cy="582359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Imagine… a shopping site</a:t>
            </a:r>
            <a:endParaRPr lang="en-US" dirty="0"/>
          </a:p>
        </p:txBody>
      </p:sp>
      <p:pic>
        <p:nvPicPr>
          <p:cNvPr id="34" name="Picture 2" descr="C:\Users\chrisw\Desktop\Cloud Services 3.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3533321" y="842681"/>
            <a:ext cx="1521442" cy="992012"/>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2" descr="C:\Users\Jonahs\Dropbox\Projects SCOTT\MEET Windows Azure\source\Background\tile-icon-sto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4429" y="5060707"/>
            <a:ext cx="992697" cy="938714"/>
          </a:xfrm>
          <a:prstGeom prst="rect">
            <a:avLst/>
          </a:prstGeom>
          <a:noFill/>
          <a:extLst>
            <a:ext uri="{909E8E84-426E-40dd-AFC4-6F175D3DCCD1}">
              <a14:hiddenFill xmlns:a14="http://schemas.microsoft.com/office/drawing/2010/main" xmlns="">
                <a:solidFill>
                  <a:srgbClr val="FFFFFF"/>
                </a:solidFill>
              </a14:hiddenFill>
            </a:ext>
          </a:extLst>
        </p:spPr>
      </p:pic>
      <p:sp>
        <p:nvSpPr>
          <p:cNvPr id="36" name="TextBox 35"/>
          <p:cNvSpPr txBox="1"/>
          <p:nvPr/>
        </p:nvSpPr>
        <p:spPr bwMode="black">
          <a:xfrm>
            <a:off x="1295594" y="6090517"/>
            <a:ext cx="1397580"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Key/value</a:t>
            </a:r>
          </a:p>
        </p:txBody>
      </p:sp>
      <p:sp>
        <p:nvSpPr>
          <p:cNvPr id="37" name="TextBox 36"/>
          <p:cNvSpPr txBox="1"/>
          <p:nvPr/>
        </p:nvSpPr>
        <p:spPr>
          <a:xfrm>
            <a:off x="2563974" y="2540453"/>
            <a:ext cx="1401010"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Orders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sp>
        <p:nvSpPr>
          <p:cNvPr id="38" name="TextBox 37"/>
          <p:cNvSpPr txBox="1"/>
          <p:nvPr/>
        </p:nvSpPr>
        <p:spPr>
          <a:xfrm>
            <a:off x="836311" y="2540453"/>
            <a:ext cx="1650337"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Cart</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pic>
        <p:nvPicPr>
          <p:cNvPr id="39" name="Picture 6" descr="C:\Users\Jonahs\Dropbox\Projects SCOTT\MEET Windows Azure\source\Background\tile-icon-databa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3127" y="5071399"/>
            <a:ext cx="992697" cy="938715"/>
          </a:xfrm>
          <a:prstGeom prst="rect">
            <a:avLst/>
          </a:prstGeom>
          <a:noFill/>
          <a:extLst>
            <a:ext uri="{909E8E84-426E-40dd-AFC4-6F175D3DCCD1}">
              <a14:hiddenFill xmlns:a14="http://schemas.microsoft.com/office/drawing/2010/main" xmlns="">
                <a:solidFill>
                  <a:srgbClr val="FFFFFF"/>
                </a:solidFill>
              </a14:hiddenFill>
            </a:ext>
          </a:extLst>
        </p:spPr>
      </p:pic>
      <p:sp>
        <p:nvSpPr>
          <p:cNvPr id="40" name="TextBox 39"/>
          <p:cNvSpPr txBox="1"/>
          <p:nvPr/>
        </p:nvSpPr>
        <p:spPr>
          <a:xfrm>
            <a:off x="4053831" y="2540453"/>
            <a:ext cx="1436419"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Catalog &amp; Reviews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sp>
        <p:nvSpPr>
          <p:cNvPr id="41" name="TextBox 40"/>
          <p:cNvSpPr txBox="1"/>
          <p:nvPr/>
        </p:nvSpPr>
        <p:spPr bwMode="black">
          <a:xfrm>
            <a:off x="4324167" y="6079108"/>
            <a:ext cx="1498735"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Document</a:t>
            </a:r>
          </a:p>
        </p:txBody>
      </p:sp>
      <p:sp>
        <p:nvSpPr>
          <p:cNvPr id="42" name="TextBox 41"/>
          <p:cNvSpPr txBox="1"/>
          <p:nvPr/>
        </p:nvSpPr>
        <p:spPr>
          <a:xfrm>
            <a:off x="5579097" y="2540453"/>
            <a:ext cx="1985240"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Suggestions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grpSp>
        <p:nvGrpSpPr>
          <p:cNvPr id="43" name="Group 42"/>
          <p:cNvGrpSpPr/>
          <p:nvPr/>
        </p:nvGrpSpPr>
        <p:grpSpPr>
          <a:xfrm>
            <a:off x="6090445" y="5021249"/>
            <a:ext cx="899021" cy="889102"/>
            <a:chOff x="10900144" y="5377647"/>
            <a:chExt cx="771028" cy="806371"/>
          </a:xfrm>
        </p:grpSpPr>
        <p:sp>
          <p:nvSpPr>
            <p:cNvPr id="56" name="Arc 55"/>
            <p:cNvSpPr/>
            <p:nvPr/>
          </p:nvSpPr>
          <p:spPr>
            <a:xfrm rot="2772962">
              <a:off x="10984989" y="5431858"/>
              <a:ext cx="733448" cy="627627"/>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FFFFFF"/>
                </a:solidFill>
                <a:effectLst/>
                <a:uLnTx/>
                <a:uFillTx/>
                <a:latin typeface="Segoe UI"/>
                <a:ea typeface="+mn-ea"/>
                <a:cs typeface="+mn-cs"/>
              </a:endParaRPr>
            </a:p>
          </p:txBody>
        </p:sp>
        <p:sp>
          <p:nvSpPr>
            <p:cNvPr id="57" name="Oval 56"/>
            <p:cNvSpPr/>
            <p:nvPr/>
          </p:nvSpPr>
          <p:spPr bwMode="auto">
            <a:xfrm>
              <a:off x="11270650" y="5377647"/>
              <a:ext cx="244935" cy="257156"/>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p:cNvSpPr/>
            <p:nvPr/>
          </p:nvSpPr>
          <p:spPr bwMode="auto">
            <a:xfrm>
              <a:off x="11425156" y="6012685"/>
              <a:ext cx="180860" cy="167434"/>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Arc 58"/>
            <p:cNvSpPr/>
            <p:nvPr/>
          </p:nvSpPr>
          <p:spPr>
            <a:xfrm rot="10316997">
              <a:off x="10997327" y="5593958"/>
              <a:ext cx="673845" cy="590060"/>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FFFFFF"/>
                </a:solidFill>
                <a:effectLst/>
                <a:uLnTx/>
                <a:uFillTx/>
                <a:latin typeface="Segoe UI"/>
                <a:ea typeface="+mn-ea"/>
                <a:cs typeface="+mn-cs"/>
              </a:endParaRPr>
            </a:p>
          </p:txBody>
        </p:sp>
        <p:sp>
          <p:nvSpPr>
            <p:cNvPr id="60" name="Oval 59"/>
            <p:cNvSpPr/>
            <p:nvPr/>
          </p:nvSpPr>
          <p:spPr bwMode="auto">
            <a:xfrm>
              <a:off x="10900144" y="5766779"/>
              <a:ext cx="180860" cy="167434"/>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Arc 60"/>
            <p:cNvSpPr/>
            <p:nvPr/>
          </p:nvSpPr>
          <p:spPr>
            <a:xfrm rot="16404216">
              <a:off x="10886388" y="5484329"/>
              <a:ext cx="733448" cy="627627"/>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FFFFFF"/>
                </a:solidFill>
                <a:effectLst/>
                <a:uLnTx/>
                <a:uFillTx/>
                <a:latin typeface="Segoe UI"/>
                <a:ea typeface="+mn-ea"/>
                <a:cs typeface="+mn-cs"/>
              </a:endParaRPr>
            </a:p>
          </p:txBody>
        </p:sp>
      </p:grpSp>
      <p:sp>
        <p:nvSpPr>
          <p:cNvPr id="44" name="TextBox 43"/>
          <p:cNvSpPr txBox="1"/>
          <p:nvPr/>
        </p:nvSpPr>
        <p:spPr bwMode="black">
          <a:xfrm>
            <a:off x="6185909" y="6081847"/>
            <a:ext cx="919312"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Graph</a:t>
            </a:r>
          </a:p>
        </p:txBody>
      </p:sp>
      <p:sp>
        <p:nvSpPr>
          <p:cNvPr id="45" name="TextBox 44"/>
          <p:cNvSpPr txBox="1"/>
          <p:nvPr/>
        </p:nvSpPr>
        <p:spPr bwMode="black">
          <a:xfrm>
            <a:off x="2636814" y="1739588"/>
            <a:ext cx="3069757"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E-Commerce platform</a:t>
            </a:r>
          </a:p>
        </p:txBody>
      </p:sp>
      <p:cxnSp>
        <p:nvCxnSpPr>
          <p:cNvPr id="46" name="Straight Arrow Connector 45"/>
          <p:cNvCxnSpPr/>
          <p:nvPr/>
        </p:nvCxnSpPr>
        <p:spPr>
          <a:xfrm flipH="1">
            <a:off x="1863748" y="2131563"/>
            <a:ext cx="807446" cy="337023"/>
          </a:xfrm>
          <a:prstGeom prst="straightConnector1">
            <a:avLst/>
          </a:prstGeom>
          <a:noFill/>
          <a:ln w="38100" cap="flat" cmpd="sng" algn="ctr">
            <a:solidFill>
              <a:srgbClr val="FFFFFF"/>
            </a:solidFill>
            <a:prstDash val="solid"/>
            <a:tailEnd type="triangle"/>
          </a:ln>
          <a:effectLst/>
        </p:spPr>
      </p:cxnSp>
      <p:cxnSp>
        <p:nvCxnSpPr>
          <p:cNvPr id="47" name="Straight Arrow Connector 46"/>
          <p:cNvCxnSpPr/>
          <p:nvPr/>
        </p:nvCxnSpPr>
        <p:spPr>
          <a:xfrm flipH="1">
            <a:off x="3264478" y="2140899"/>
            <a:ext cx="283785" cy="336480"/>
          </a:xfrm>
          <a:prstGeom prst="straightConnector1">
            <a:avLst/>
          </a:prstGeom>
          <a:noFill/>
          <a:ln w="38100" cap="flat" cmpd="sng" algn="ctr">
            <a:solidFill>
              <a:srgbClr val="FFFFFF"/>
            </a:solidFill>
            <a:prstDash val="solid"/>
            <a:tailEnd type="triangle"/>
          </a:ln>
          <a:effectLst/>
        </p:spPr>
      </p:cxnSp>
      <p:cxnSp>
        <p:nvCxnSpPr>
          <p:cNvPr id="48" name="Straight Arrow Connector 47"/>
          <p:cNvCxnSpPr>
            <a:endCxn id="40" idx="0"/>
          </p:cNvCxnSpPr>
          <p:nvPr/>
        </p:nvCxnSpPr>
        <p:spPr>
          <a:xfrm>
            <a:off x="4699512" y="2172543"/>
            <a:ext cx="72529" cy="367910"/>
          </a:xfrm>
          <a:prstGeom prst="straightConnector1">
            <a:avLst/>
          </a:prstGeom>
          <a:noFill/>
          <a:ln w="38100" cap="flat" cmpd="sng" algn="ctr">
            <a:solidFill>
              <a:srgbClr val="FFFFFF"/>
            </a:solidFill>
            <a:prstDash val="solid"/>
            <a:tailEnd type="triangle"/>
          </a:ln>
          <a:effectLst/>
        </p:spPr>
      </p:cxnSp>
      <p:cxnSp>
        <p:nvCxnSpPr>
          <p:cNvPr id="49" name="Straight Arrow Connector 48"/>
          <p:cNvCxnSpPr/>
          <p:nvPr/>
        </p:nvCxnSpPr>
        <p:spPr>
          <a:xfrm>
            <a:off x="5610962" y="2163527"/>
            <a:ext cx="631732" cy="286687"/>
          </a:xfrm>
          <a:prstGeom prst="straightConnector1">
            <a:avLst/>
          </a:prstGeom>
          <a:noFill/>
          <a:ln w="38100" cap="flat" cmpd="sng" algn="ctr">
            <a:solidFill>
              <a:srgbClr val="FFFFFF"/>
            </a:solidFill>
            <a:prstDash val="solid"/>
            <a:tailEnd type="triangle"/>
          </a:ln>
          <a:effectLst/>
        </p:spPr>
      </p:cxnSp>
      <p:cxnSp>
        <p:nvCxnSpPr>
          <p:cNvPr id="50" name="Straight Arrow Connector 49"/>
          <p:cNvCxnSpPr/>
          <p:nvPr/>
        </p:nvCxnSpPr>
        <p:spPr>
          <a:xfrm flipH="1">
            <a:off x="1940825" y="4238666"/>
            <a:ext cx="1" cy="761608"/>
          </a:xfrm>
          <a:prstGeom prst="straightConnector1">
            <a:avLst/>
          </a:prstGeom>
          <a:noFill/>
          <a:ln w="38100" cap="flat" cmpd="sng" algn="ctr">
            <a:solidFill>
              <a:srgbClr val="FFFFFF"/>
            </a:solidFill>
            <a:prstDash val="solid"/>
            <a:tailEnd type="triangle"/>
          </a:ln>
          <a:effectLst/>
        </p:spPr>
      </p:cxnSp>
      <p:cxnSp>
        <p:nvCxnSpPr>
          <p:cNvPr id="51" name="Straight Arrow Connector 50"/>
          <p:cNvCxnSpPr/>
          <p:nvPr/>
        </p:nvCxnSpPr>
        <p:spPr>
          <a:xfrm flipH="1">
            <a:off x="3424218" y="4252156"/>
            <a:ext cx="1" cy="761608"/>
          </a:xfrm>
          <a:prstGeom prst="straightConnector1">
            <a:avLst/>
          </a:prstGeom>
          <a:noFill/>
          <a:ln w="38100" cap="flat" cmpd="sng" algn="ctr">
            <a:solidFill>
              <a:srgbClr val="FFFFFF"/>
            </a:solidFill>
            <a:prstDash val="solid"/>
            <a:tailEnd type="triangle"/>
          </a:ln>
          <a:effectLst/>
        </p:spPr>
      </p:cxnSp>
      <p:cxnSp>
        <p:nvCxnSpPr>
          <p:cNvPr id="52" name="Straight Arrow Connector 51"/>
          <p:cNvCxnSpPr/>
          <p:nvPr/>
        </p:nvCxnSpPr>
        <p:spPr>
          <a:xfrm flipH="1">
            <a:off x="4895515" y="4238666"/>
            <a:ext cx="1" cy="761608"/>
          </a:xfrm>
          <a:prstGeom prst="straightConnector1">
            <a:avLst/>
          </a:prstGeom>
          <a:noFill/>
          <a:ln w="38100" cap="flat" cmpd="sng" algn="ctr">
            <a:solidFill>
              <a:srgbClr val="FFFFFF"/>
            </a:solidFill>
            <a:prstDash val="solid"/>
            <a:tailEnd type="triangle"/>
          </a:ln>
          <a:effectLst/>
        </p:spPr>
      </p:cxnSp>
      <p:cxnSp>
        <p:nvCxnSpPr>
          <p:cNvPr id="53" name="Straight Arrow Connector 52"/>
          <p:cNvCxnSpPr/>
          <p:nvPr/>
        </p:nvCxnSpPr>
        <p:spPr>
          <a:xfrm flipH="1">
            <a:off x="6559685" y="4241434"/>
            <a:ext cx="1" cy="761608"/>
          </a:xfrm>
          <a:prstGeom prst="straightConnector1">
            <a:avLst/>
          </a:prstGeom>
          <a:noFill/>
          <a:ln w="38100" cap="flat" cmpd="sng" algn="ctr">
            <a:solidFill>
              <a:srgbClr val="FFFFFF"/>
            </a:solidFill>
            <a:prstDash val="solid"/>
            <a:tailEnd type="triangle"/>
          </a:ln>
          <a:effectLst/>
        </p:spPr>
      </p:cxnSp>
      <p:sp>
        <p:nvSpPr>
          <p:cNvPr id="54" name="TextBox 53"/>
          <p:cNvSpPr txBox="1"/>
          <p:nvPr/>
        </p:nvSpPr>
        <p:spPr bwMode="black">
          <a:xfrm>
            <a:off x="2899817" y="6090517"/>
            <a:ext cx="1106222"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RDBMS</a:t>
            </a:r>
          </a:p>
        </p:txBody>
      </p:sp>
      <p:sp>
        <p:nvSpPr>
          <p:cNvPr id="55" name="Freeform 79"/>
          <p:cNvSpPr>
            <a:spLocks noEditPoints="1"/>
          </p:cNvSpPr>
          <p:nvPr/>
        </p:nvSpPr>
        <p:spPr bwMode="black">
          <a:xfrm>
            <a:off x="4614239" y="5131281"/>
            <a:ext cx="793437" cy="82709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a:noFill/>
          </a:ln>
          <a:extLst/>
        </p:spPr>
        <p:txBody>
          <a:bodyPr vert="horz" wrap="square" lIns="83943" tIns="41972" rIns="83943" bIns="41972"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smtClean="0">
              <a:ln>
                <a:noFill/>
              </a:ln>
              <a:solidFill>
                <a:srgbClr val="FFFFFF"/>
              </a:solidFill>
              <a:effectLst/>
              <a:uLnTx/>
              <a:uFillTx/>
              <a:latin typeface="Segoe UI"/>
            </a:endParaRPr>
          </a:p>
        </p:txBody>
      </p:sp>
    </p:spTree>
    <p:extLst>
      <p:ext uri="{BB962C8B-B14F-4D97-AF65-F5344CB8AC3E}">
        <p14:creationId xmlns:p14="http://schemas.microsoft.com/office/powerpoint/2010/main" val="661921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up)">
                                      <p:cBhvr>
                                        <p:cTn id="33" dur="500"/>
                                        <p:tgtEl>
                                          <p:spTgt spid="50"/>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1000"/>
                            </p:stCondLst>
                            <p:childTnLst>
                              <p:par>
                                <p:cTn id="39" presetID="1" presetClass="entr" presetSubtype="0"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up)">
                                      <p:cBhvr>
                                        <p:cTn id="45" dur="500"/>
                                        <p:tgtEl>
                                          <p:spTgt spid="51"/>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par>
                          <p:cTn id="50" fill="hold">
                            <p:stCondLst>
                              <p:cond delay="1000"/>
                            </p:stCondLst>
                            <p:childTnLst>
                              <p:par>
                                <p:cTn id="51" presetID="1" presetClass="entr" presetSubtype="0" fill="hold" grpId="0" nodeType="after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up)">
                                      <p:cBhvr>
                                        <p:cTn id="57" dur="500"/>
                                        <p:tgtEl>
                                          <p:spTgt spid="52"/>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childTnLst>
                          </p:cTn>
                        </p:par>
                        <p:par>
                          <p:cTn id="62" fill="hold">
                            <p:stCondLst>
                              <p:cond delay="1000"/>
                            </p:stCondLst>
                            <p:childTnLst>
                              <p:par>
                                <p:cTn id="63" presetID="1" presetClass="entr" presetSubtype="0" fill="hold" grpId="0" nodeType="after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wipe(up)">
                                      <p:cBhvr>
                                        <p:cTn id="69" dur="500"/>
                                        <p:tgtEl>
                                          <p:spTgt spid="53"/>
                                        </p:tgtEl>
                                      </p:cBhvr>
                                    </p:animEffec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par>
                          <p:cTn id="74" fill="hold">
                            <p:stCondLst>
                              <p:cond delay="1000"/>
                            </p:stCondLst>
                            <p:childTnLst>
                              <p:par>
                                <p:cTn id="75" presetID="1"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p:bldP spid="37" grpId="0" animBg="1"/>
      <p:bldP spid="38" grpId="0" animBg="1"/>
      <p:bldP spid="40" grpId="0" animBg="1"/>
      <p:bldP spid="41" grpId="0"/>
      <p:bldP spid="42" grpId="0" animBg="1"/>
      <p:bldP spid="44" grpId="0"/>
      <p:bldP spid="45" grpId="0"/>
      <p:bldP spid="54" grpId="0"/>
      <p:bldP spid="5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Challenges?</a:t>
            </a:r>
            <a:endParaRPr lang="en-US" dirty="0"/>
          </a:p>
        </p:txBody>
      </p:sp>
      <p:sp>
        <p:nvSpPr>
          <p:cNvPr id="4" name="Content Placeholder 3"/>
          <p:cNvSpPr>
            <a:spLocks noGrp="1"/>
          </p:cNvSpPr>
          <p:nvPr>
            <p:ph type="body" sz="quarter" idx="10"/>
          </p:nvPr>
        </p:nvSpPr>
        <p:spPr/>
        <p:txBody>
          <a:bodyPr/>
          <a:lstStyle/>
          <a:p>
            <a:r>
              <a:rPr lang="en-US" dirty="0" smtClean="0"/>
              <a:t>Multiple DB skillsets</a:t>
            </a:r>
          </a:p>
          <a:p>
            <a:r>
              <a:rPr lang="en-US" dirty="0" smtClean="0"/>
              <a:t>More complex HA/DR/Backup procedures</a:t>
            </a:r>
          </a:p>
          <a:p>
            <a:r>
              <a:rPr lang="en-US" dirty="0" smtClean="0"/>
              <a:t>Additional licensing and support</a:t>
            </a:r>
          </a:p>
          <a:p>
            <a:r>
              <a:rPr lang="en-US" dirty="0" smtClean="0"/>
              <a:t>Determining System(s) of Record</a:t>
            </a:r>
            <a:endParaRPr lang="en-US" dirty="0"/>
          </a:p>
        </p:txBody>
      </p:sp>
    </p:spTree>
    <p:extLst>
      <p:ext uri="{BB962C8B-B14F-4D97-AF65-F5344CB8AC3E}">
        <p14:creationId xmlns:p14="http://schemas.microsoft.com/office/powerpoint/2010/main" val="3956092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challenged</a:t>
            </a:r>
            <a:endParaRPr lang="en-US" dirty="0"/>
          </a:p>
        </p:txBody>
      </p:sp>
      <p:sp>
        <p:nvSpPr>
          <p:cNvPr id="3" name="Content Placeholder 2"/>
          <p:cNvSpPr>
            <a:spLocks noGrp="1"/>
          </p:cNvSpPr>
          <p:nvPr>
            <p:ph sz="quarter" idx="4294967295"/>
          </p:nvPr>
        </p:nvSpPr>
        <p:spPr>
          <a:xfrm>
            <a:off x="666750" y="1387475"/>
            <a:ext cx="11525250" cy="5291138"/>
          </a:xfrm>
        </p:spPr>
        <p:txBody>
          <a:bodyPr/>
          <a:lstStyle/>
          <a:p>
            <a:pPr marL="0" indent="0">
              <a:buNone/>
            </a:pPr>
            <a:r>
              <a:rPr lang="en-US" sz="3600" dirty="0" smtClean="0"/>
              <a:t>What’s the effort and cost for?</a:t>
            </a:r>
          </a:p>
          <a:p>
            <a:pPr marL="0" indent="0">
              <a:buNone/>
            </a:pPr>
            <a:endParaRPr lang="en-US" sz="3600" dirty="0"/>
          </a:p>
          <a:p>
            <a:pPr marL="0" indent="0">
              <a:buNone/>
            </a:pPr>
            <a:r>
              <a:rPr lang="en-US" sz="3600" dirty="0" smtClean="0"/>
              <a:t>Avoiding:</a:t>
            </a:r>
            <a:endParaRPr lang="en-US" dirty="0"/>
          </a:p>
          <a:p>
            <a:pPr marL="0" indent="0">
              <a:buNone/>
            </a:pPr>
            <a:endParaRPr lang="en-US" dirty="0"/>
          </a:p>
          <a:p>
            <a:pPr marL="0" indent="0">
              <a:buNone/>
            </a:pPr>
            <a:r>
              <a:rPr lang="en-US" dirty="0" smtClean="0"/>
              <a:t>	</a:t>
            </a:r>
            <a:r>
              <a:rPr lang="en-US" sz="5400" dirty="0" smtClean="0">
                <a:latin typeface="Lucida Console" panose="020B0609040504020204" pitchFamily="49" charset="0"/>
              </a:rPr>
              <a:t>INSERT INTO ROUND_HOLE</a:t>
            </a:r>
          </a:p>
          <a:p>
            <a:pPr marL="0" indent="0">
              <a:buNone/>
            </a:pPr>
            <a:r>
              <a:rPr lang="en-US" sz="5400" dirty="0" smtClean="0">
                <a:latin typeface="Lucida Console" panose="020B0609040504020204" pitchFamily="49" charset="0"/>
              </a:rPr>
              <a:t>	VALUES (‘SQUARE_PEG’)</a:t>
            </a:r>
            <a:endParaRPr lang="en-US" sz="5400" dirty="0">
              <a:latin typeface="Lucida Console" panose="020B0609040504020204" pitchFamily="49" charset="0"/>
            </a:endParaRPr>
          </a:p>
        </p:txBody>
      </p:sp>
    </p:spTree>
    <p:extLst>
      <p:ext uri="{BB962C8B-B14F-4D97-AF65-F5344CB8AC3E}">
        <p14:creationId xmlns:p14="http://schemas.microsoft.com/office/powerpoint/2010/main" val="1327969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type="body" sz="quarter" idx="10"/>
          </p:nvPr>
        </p:nvSpPr>
        <p:spPr/>
        <p:txBody>
          <a:bodyPr/>
          <a:lstStyle/>
          <a:p>
            <a:r>
              <a:rPr lang="en-US" dirty="0" smtClean="0"/>
              <a:t>Use each database type for its strengths</a:t>
            </a:r>
          </a:p>
          <a:p>
            <a:r>
              <a:rPr lang="en-US" dirty="0" smtClean="0"/>
              <a:t>Reduce scope and complexity with a database type</a:t>
            </a:r>
          </a:p>
          <a:p>
            <a:endParaRPr lang="en-US" dirty="0" smtClean="0"/>
          </a:p>
          <a:p>
            <a:endParaRPr lang="en-US" dirty="0"/>
          </a:p>
        </p:txBody>
      </p:sp>
    </p:spTree>
    <p:extLst>
      <p:ext uri="{BB962C8B-B14F-4D97-AF65-F5344CB8AC3E}">
        <p14:creationId xmlns:p14="http://schemas.microsoft.com/office/powerpoint/2010/main" val="459867685"/>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a:t>
            </a:r>
            <a:endParaRPr lang="en-US" dirty="0"/>
          </a:p>
        </p:txBody>
      </p:sp>
      <p:sp>
        <p:nvSpPr>
          <p:cNvPr id="2" name="Content Placeholder 1"/>
          <p:cNvSpPr>
            <a:spLocks noGrp="1"/>
          </p:cNvSpPr>
          <p:nvPr>
            <p:ph type="body" sz="quarter" idx="10"/>
          </p:nvPr>
        </p:nvSpPr>
        <p:spPr/>
        <p:txBody>
          <a:bodyPr/>
          <a:lstStyle/>
          <a:p>
            <a:r>
              <a:rPr lang="en-US" dirty="0" smtClean="0"/>
              <a:t>Choices, choices, choices! How to choose?</a:t>
            </a:r>
          </a:p>
          <a:p>
            <a:r>
              <a:rPr lang="en-US" dirty="0" smtClean="0"/>
              <a:t>Introducing polyglot persistence</a:t>
            </a:r>
          </a:p>
          <a:p>
            <a:r>
              <a:rPr lang="en-US" dirty="0" smtClean="0"/>
              <a:t>Demo – Shopping site</a:t>
            </a:r>
          </a:p>
          <a:p>
            <a:r>
              <a:rPr lang="en-US" dirty="0" smtClean="0"/>
              <a:t>Challenges</a:t>
            </a:r>
          </a:p>
          <a:p>
            <a:r>
              <a:rPr lang="en-US" dirty="0" smtClean="0"/>
              <a:t>Benefits</a:t>
            </a:r>
          </a:p>
          <a:p>
            <a:pPr marL="0" indent="0">
              <a:buNone/>
            </a:pPr>
            <a:r>
              <a:rPr lang="en-US" dirty="0" smtClean="0"/>
              <a:t> </a:t>
            </a:r>
            <a:endParaRPr lang="en-US" dirty="0"/>
          </a:p>
        </p:txBody>
      </p:sp>
    </p:spTree>
    <p:extLst>
      <p:ext uri="{BB962C8B-B14F-4D97-AF65-F5344CB8AC3E}">
        <p14:creationId xmlns:p14="http://schemas.microsoft.com/office/powerpoint/2010/main" val="20253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73765382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rotWithShape="1">
          <a:blip r:embed="rId3" cstate="print">
            <a:extLst>
              <a:ext uri="{28A0092B-C50C-407E-A947-70E740481C1C}">
                <a14:useLocalDpi xmlns:a14="http://schemas.microsoft.com/office/drawing/2010/main" val="0"/>
              </a:ext>
            </a:extLst>
          </a:blip>
          <a:srcRect b="19387"/>
          <a:stretch/>
        </p:blipFill>
        <p:spPr>
          <a:xfrm>
            <a:off x="450579" y="114858"/>
            <a:ext cx="5180200" cy="6635483"/>
          </a:xfrm>
        </p:spPr>
      </p:pic>
      <p:sp>
        <p:nvSpPr>
          <p:cNvPr id="8" name="TextBox 7"/>
          <p:cNvSpPr txBox="1"/>
          <p:nvPr/>
        </p:nvSpPr>
        <p:spPr>
          <a:xfrm rot="19114082">
            <a:off x="719726" y="2674108"/>
            <a:ext cx="3775393" cy="2215991"/>
          </a:xfrm>
          <a:prstGeom prst="rect">
            <a:avLst/>
          </a:prstGeom>
          <a:noFill/>
        </p:spPr>
        <p:txBody>
          <a:bodyPr wrap="none" rtlCol="0">
            <a:spAutoFit/>
          </a:bodyPr>
          <a:lstStyle/>
          <a:p>
            <a:r>
              <a:rPr lang="en-US" sz="13800" b="1" dirty="0" smtClean="0">
                <a:solidFill>
                  <a:srgbClr val="FF0000"/>
                </a:solidFill>
              </a:rPr>
              <a:t>2012</a:t>
            </a:r>
            <a:endParaRPr lang="en-US" sz="13800" b="1" dirty="0">
              <a:solidFill>
                <a:srgbClr val="FF0000"/>
              </a:solidFill>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9270" y="122205"/>
            <a:ext cx="5600753" cy="6631291"/>
          </a:xfrm>
          <a:prstGeom prst="rect">
            <a:avLst/>
          </a:prstGeom>
        </p:spPr>
      </p:pic>
    </p:spTree>
    <p:extLst>
      <p:ext uri="{BB962C8B-B14F-4D97-AF65-F5344CB8AC3E}">
        <p14:creationId xmlns:p14="http://schemas.microsoft.com/office/powerpoint/2010/main" val="2913516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223867964"/>
              </p:ext>
            </p:extLst>
          </p:nvPr>
        </p:nvGraphicFramePr>
        <p:xfrm>
          <a:off x="450578" y="86952"/>
          <a:ext cx="11319444" cy="6096000"/>
        </p:xfrm>
        <a:graphic>
          <a:graphicData uri="http://schemas.openxmlformats.org/drawingml/2006/table">
            <a:tbl>
              <a:tblPr firstRow="1" bandRow="1">
                <a:tableStyleId>{D03447BB-5D67-496B-8E87-E561075AD55C}</a:tableStyleId>
              </a:tblPr>
              <a:tblGrid>
                <a:gridCol w="2714653"/>
                <a:gridCol w="4126523"/>
                <a:gridCol w="4478268"/>
              </a:tblGrid>
              <a:tr h="744850">
                <a:tc>
                  <a:txBody>
                    <a:bodyPr/>
                    <a:lstStyle/>
                    <a:p>
                      <a:endParaRPr lang="en-US" sz="4400" dirty="0"/>
                    </a:p>
                  </a:txBody>
                  <a:tcPr>
                    <a:lnL>
                      <a:noFill/>
                    </a:lnL>
                    <a:lnR>
                      <a:noFill/>
                    </a:lnR>
                    <a:lnT w="25400" cmpd="sng">
                      <a:noFill/>
                    </a:lnT>
                    <a:lnB>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4400" dirty="0" smtClean="0"/>
                        <a:t>2012</a:t>
                      </a:r>
                      <a:endParaRPr lang="en-US" sz="4400" dirty="0" smtClean="0">
                        <a:solidFill>
                          <a:srgbClr val="FCD202"/>
                        </a:solidFill>
                      </a:endParaRPr>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4400" dirty="0" smtClean="0"/>
                        <a:t>2015</a:t>
                      </a:r>
                      <a:endParaRPr lang="en-US" sz="4400" dirty="0"/>
                    </a:p>
                  </a:txBody>
                  <a:tcPr>
                    <a:lnL>
                      <a:noFill/>
                    </a:lnL>
                    <a:lnR>
                      <a:noFill/>
                    </a:lnR>
                    <a:lnT w="25400" cmpd="sng">
                      <a:noFill/>
                    </a:lnT>
                    <a:lnB>
                      <a:noFill/>
                    </a:lnB>
                    <a:lnTlToBr w="12700" cmpd="sng">
                      <a:noFill/>
                      <a:prstDash val="solid"/>
                    </a:lnTlToBr>
                    <a:lnBlToTr w="12700" cmpd="sng">
                      <a:noFill/>
                      <a:prstDash val="solid"/>
                    </a:lnBlToTr>
                  </a:tcPr>
                </a:tc>
              </a:tr>
              <a:tr h="744850">
                <a:tc>
                  <a:txBody>
                    <a:bodyPr/>
                    <a:lstStyle/>
                    <a:p>
                      <a:r>
                        <a:rPr lang="en-US" sz="4400" dirty="0" smtClean="0"/>
                        <a:t>YouTube</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48 hours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300</a:t>
                      </a:r>
                      <a:r>
                        <a:rPr lang="en-US" sz="4400" baseline="0" dirty="0" smtClean="0"/>
                        <a:t> hours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Twitter</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100,000 tweets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347,000 tweets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Instagram</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3,600 shares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1.7 million likes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Facebook</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684,000 shares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4.1 million likes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Vine</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Non-existent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 million views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Snapchat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Non-existent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285,000</a:t>
                      </a:r>
                      <a:r>
                        <a:rPr lang="en-US" sz="4400" baseline="0" dirty="0" smtClean="0"/>
                        <a:t> snaps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Tinder</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Non-existent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590,000 swipes</a:t>
                      </a:r>
                      <a:endParaRPr lang="en-US" sz="4400" dirty="0"/>
                    </a:p>
                  </a:txBody>
                  <a:tcPr>
                    <a:lnL>
                      <a:noFill/>
                    </a:lnL>
                    <a:lnR>
                      <a:noFill/>
                    </a:lnR>
                    <a:lnT>
                      <a:noFill/>
                    </a:lnT>
                    <a:lnB>
                      <a:noFill/>
                    </a:lnB>
                    <a:lnTlToBr w="12700" cmpd="sng">
                      <a:noFill/>
                      <a:prstDash val="solid"/>
                    </a:lnTlToBr>
                    <a:lnBlToTr w="12700" cmpd="sng">
                      <a:noFill/>
                      <a:prstDash val="solid"/>
                    </a:lnBlToTr>
                  </a:tcPr>
                </a:tc>
              </a:tr>
            </a:tbl>
          </a:graphicData>
        </a:graphic>
      </p:graphicFrame>
      <p:sp>
        <p:nvSpPr>
          <p:cNvPr id="7" name="Content Placeholder 2"/>
          <p:cNvSpPr txBox="1">
            <a:spLocks/>
          </p:cNvSpPr>
          <p:nvPr/>
        </p:nvSpPr>
        <p:spPr>
          <a:xfrm>
            <a:off x="357640" y="1395486"/>
            <a:ext cx="11525250" cy="116014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dirty="0" smtClean="0">
                <a:solidFill>
                  <a:schemeClr val="bg1"/>
                </a:solidFill>
              </a:rPr>
              <a:t>Data generated per minute:</a:t>
            </a:r>
            <a:endParaRPr lang="en-US" sz="4000" i="1" dirty="0" smtClean="0">
              <a:solidFill>
                <a:schemeClr val="bg1"/>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2996" y="1"/>
            <a:ext cx="5800241" cy="6867484"/>
          </a:xfrm>
          <a:prstGeom prst="rect">
            <a:avLst/>
          </a:prstGeom>
        </p:spPr>
      </p:pic>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sz="quarter" idx="4294967295"/>
          </p:nvPr>
        </p:nvPicPr>
        <p:blipFill rotWithShape="1">
          <a:blip r:embed="rId4" cstate="print">
            <a:extLst>
              <a:ext uri="{28A0092B-C50C-407E-A947-70E740481C1C}">
                <a14:useLocalDpi xmlns:a14="http://schemas.microsoft.com/office/drawing/2010/main" val="0"/>
              </a:ext>
            </a:extLst>
          </a:blip>
          <a:srcRect b="19387"/>
          <a:stretch/>
        </p:blipFill>
        <p:spPr>
          <a:xfrm>
            <a:off x="-1" y="0"/>
            <a:ext cx="5378955" cy="6889877"/>
          </a:xfrm>
        </p:spPr>
      </p:pic>
      <p:sp>
        <p:nvSpPr>
          <p:cNvPr id="4" name="Frame 3"/>
          <p:cNvSpPr/>
          <p:nvPr/>
        </p:nvSpPr>
        <p:spPr bwMode="auto">
          <a:xfrm>
            <a:off x="1355270" y="896451"/>
            <a:ext cx="1508699"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9" name="Frame 8"/>
          <p:cNvSpPr/>
          <p:nvPr/>
        </p:nvSpPr>
        <p:spPr bwMode="auto">
          <a:xfrm>
            <a:off x="9998528" y="2300708"/>
            <a:ext cx="1771494"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11" name="Frame 10"/>
          <p:cNvSpPr/>
          <p:nvPr/>
        </p:nvSpPr>
        <p:spPr bwMode="auto">
          <a:xfrm>
            <a:off x="3953918" y="3923875"/>
            <a:ext cx="1606374"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12" name="Frame 11"/>
          <p:cNvSpPr/>
          <p:nvPr/>
        </p:nvSpPr>
        <p:spPr bwMode="auto">
          <a:xfrm>
            <a:off x="9480017" y="1835496"/>
            <a:ext cx="1404258"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Tree>
    <p:extLst>
      <p:ext uri="{BB962C8B-B14F-4D97-AF65-F5344CB8AC3E}">
        <p14:creationId xmlns:p14="http://schemas.microsoft.com/office/powerpoint/2010/main" val="170613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10" presetClass="exit" presetSubtype="0" fill="hold"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5"/>
                                        </p:tgtEl>
                                      </p:cBhvr>
                                    </p:animEffect>
                                    <p:set>
                                      <p:cBhvr>
                                        <p:cTn id="48" dur="1" fill="hold">
                                          <p:stCondLst>
                                            <p:cond delay="499"/>
                                          </p:stCondLst>
                                        </p:cTn>
                                        <p:tgtEl>
                                          <p:spTgt spid="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P spid="4" grpId="1" animBg="1"/>
      <p:bldP spid="9" grpId="0" animBg="1"/>
      <p:bldP spid="9" grpId="1" animBg="1"/>
      <p:bldP spid="11" grpId="0" animBg="1"/>
      <p:bldP spid="11" grpId="1" animBg="1"/>
      <p:bldP spid="12" grpId="0" animBg="1"/>
      <p:bldP spid="1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shape of data</a:t>
            </a:r>
            <a:endParaRPr lang="en-US" dirty="0"/>
          </a:p>
        </p:txBody>
      </p:sp>
    </p:spTree>
    <p:extLst>
      <p:ext uri="{BB962C8B-B14F-4D97-AF65-F5344CB8AC3E}">
        <p14:creationId xmlns:p14="http://schemas.microsoft.com/office/powerpoint/2010/main" val="165215351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The shape of data</a:t>
            </a:r>
            <a:endParaRPr lang="en-US" dirty="0"/>
          </a:p>
        </p:txBody>
      </p:sp>
      <p:sp>
        <p:nvSpPr>
          <p:cNvPr id="3" name="Content Placeholder 2"/>
          <p:cNvSpPr>
            <a:spLocks noGrp="1"/>
          </p:cNvSpPr>
          <p:nvPr>
            <p:ph type="body" sz="quarter" idx="10"/>
          </p:nvPr>
        </p:nvSpPr>
        <p:spPr>
          <a:xfrm>
            <a:off x="269239" y="1189177"/>
            <a:ext cx="11653523" cy="4869025"/>
          </a:xfrm>
        </p:spPr>
        <p:txBody>
          <a:bodyPr/>
          <a:lstStyle/>
          <a:p>
            <a:pPr marL="0" indent="0">
              <a:buNone/>
            </a:pPr>
            <a:r>
              <a:rPr lang="en-US" sz="4000" dirty="0" smtClean="0"/>
              <a:t>Data varies in structure:</a:t>
            </a:r>
          </a:p>
          <a:p>
            <a:pPr lvl="2"/>
            <a:r>
              <a:rPr lang="en-US" sz="3600" dirty="0" smtClean="0"/>
              <a:t>Structured, Semi-Structured, unstructured</a:t>
            </a:r>
          </a:p>
          <a:p>
            <a:pPr marL="0" indent="0">
              <a:buNone/>
            </a:pPr>
            <a:endParaRPr lang="en-US" sz="2400" dirty="0" smtClean="0"/>
          </a:p>
          <a:p>
            <a:pPr marL="0" indent="0">
              <a:buNone/>
            </a:pPr>
            <a:r>
              <a:rPr lang="en-US" sz="4000" dirty="0" smtClean="0"/>
              <a:t>Data is not used in the same way:</a:t>
            </a:r>
            <a:endParaRPr lang="en-US" sz="4000" dirty="0"/>
          </a:p>
          <a:p>
            <a:pPr lvl="2"/>
            <a:r>
              <a:rPr lang="en-US" sz="3600" dirty="0" smtClean="0"/>
              <a:t>Some data relates to other data</a:t>
            </a:r>
          </a:p>
          <a:p>
            <a:pPr lvl="2"/>
            <a:r>
              <a:rPr lang="en-US" sz="3600" dirty="0" smtClean="0"/>
              <a:t>Some data is related to </a:t>
            </a:r>
            <a:r>
              <a:rPr lang="en-US" sz="3600" i="1" dirty="0" smtClean="0"/>
              <a:t>many</a:t>
            </a:r>
            <a:r>
              <a:rPr lang="en-US" sz="3600" dirty="0" smtClean="0"/>
              <a:t> other pieces of data</a:t>
            </a:r>
          </a:p>
          <a:p>
            <a:pPr lvl="2"/>
            <a:r>
              <a:rPr lang="en-US" sz="3600" dirty="0" smtClean="0"/>
              <a:t>Some data is self contained</a:t>
            </a:r>
          </a:p>
          <a:p>
            <a:pPr lvl="2"/>
            <a:r>
              <a:rPr lang="en-US" sz="3600" dirty="0" smtClean="0"/>
              <a:t>Some data is queried, some is reported on</a:t>
            </a:r>
          </a:p>
        </p:txBody>
      </p:sp>
    </p:spTree>
    <p:extLst>
      <p:ext uri="{BB962C8B-B14F-4D97-AF65-F5344CB8AC3E}">
        <p14:creationId xmlns:p14="http://schemas.microsoft.com/office/powerpoint/2010/main" val="23832590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xml><?xml version="1.0" encoding="utf-8"?>
<ds:datastoreItem xmlns:ds="http://schemas.openxmlformats.org/officeDocument/2006/customXml" ds:itemID="{7705340D-2A42-40D2-87E7-9F146837D9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8290</TotalTime>
  <Words>1458</Words>
  <Application>Microsoft Macintosh PowerPoint</Application>
  <PresentationFormat>Widescreen</PresentationFormat>
  <Paragraphs>409</Paragraphs>
  <Slides>57</Slides>
  <Notes>33</Notes>
  <HiddenSlides>8</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57</vt:i4>
      </vt:variant>
    </vt:vector>
  </HeadingPairs>
  <TitlesOfParts>
    <vt:vector size="68" baseType="lpstr">
      <vt:lpstr>Calibri</vt:lpstr>
      <vt:lpstr>Consolas</vt:lpstr>
      <vt:lpstr>Courier New</vt:lpstr>
      <vt:lpstr>Lucida Console</vt:lpstr>
      <vt:lpstr>Segoe</vt:lpstr>
      <vt:lpstr>Segoe UI</vt:lpstr>
      <vt:lpstr>Segoe UI Light</vt:lpstr>
      <vt:lpstr>Wingdings</vt:lpstr>
      <vt:lpstr>Arial</vt:lpstr>
      <vt:lpstr>1_Office Theme</vt:lpstr>
      <vt:lpstr>1_5-30721_Build_2016_Template_Dark</vt:lpstr>
      <vt:lpstr>Polyglot Persistence</vt:lpstr>
      <vt:lpstr>Agenda</vt:lpstr>
      <vt:lpstr>The Data Landscape</vt:lpstr>
      <vt:lpstr>So much data!</vt:lpstr>
      <vt:lpstr>Data growth</vt:lpstr>
      <vt:lpstr>PowerPoint Presentation</vt:lpstr>
      <vt:lpstr>PowerPoint Presentation</vt:lpstr>
      <vt:lpstr>The shape of data</vt:lpstr>
      <vt:lpstr>The shape of data</vt:lpstr>
      <vt:lpstr>The shape of data</vt:lpstr>
      <vt:lpstr>The shape of data</vt:lpstr>
      <vt:lpstr>PowerPoint Presentation</vt:lpstr>
      <vt:lpstr>    What’s a relational database?</vt:lpstr>
      <vt:lpstr>Why a relational database? Optimal:</vt:lpstr>
      <vt:lpstr>Less optimal?</vt:lpstr>
      <vt:lpstr>Playing with SQL</vt:lpstr>
      <vt:lpstr>Options in Azure?</vt:lpstr>
      <vt:lpstr>Key/value databases</vt:lpstr>
      <vt:lpstr>    What’s a key/value store?</vt:lpstr>
      <vt:lpstr>Why use a Key/Value store?</vt:lpstr>
      <vt:lpstr>Less optimal?</vt:lpstr>
      <vt:lpstr>Options in Azure?</vt:lpstr>
      <vt:lpstr>Document databases</vt:lpstr>
      <vt:lpstr>    What’s a document database?</vt:lpstr>
      <vt:lpstr>    What’s a document database?</vt:lpstr>
      <vt:lpstr>    What’s a document database?</vt:lpstr>
      <vt:lpstr>Developer Appeal</vt:lpstr>
      <vt:lpstr>Use Cases and Applicability</vt:lpstr>
      <vt:lpstr>Less optimal use</vt:lpstr>
      <vt:lpstr>Options in Azure?</vt:lpstr>
      <vt:lpstr>Example query: DocumentDB</vt:lpstr>
      <vt:lpstr>Graph databases</vt:lpstr>
      <vt:lpstr>    What’s a graph database?</vt:lpstr>
      <vt:lpstr>What’s a graph database?</vt:lpstr>
      <vt:lpstr>Why a graph database? Why not?</vt:lpstr>
      <vt:lpstr>Why a graph database? Why not?</vt:lpstr>
      <vt:lpstr>Options in Azure?</vt:lpstr>
      <vt:lpstr>Example query: Neo4j</vt:lpstr>
      <vt:lpstr>Column databases</vt:lpstr>
      <vt:lpstr>Column stores</vt:lpstr>
      <vt:lpstr>    What’s a column store?</vt:lpstr>
      <vt:lpstr>    Example: Weather data</vt:lpstr>
      <vt:lpstr>Why a column family? Why not?</vt:lpstr>
      <vt:lpstr>Options in Azure?</vt:lpstr>
      <vt:lpstr>Using Cassandra + CQL</vt:lpstr>
      <vt:lpstr>Finding temperatures</vt:lpstr>
      <vt:lpstr>Polyglot persistence</vt:lpstr>
      <vt:lpstr>    Choices, choices, choices!</vt:lpstr>
      <vt:lpstr>Why so difficult to pick one?</vt:lpstr>
      <vt:lpstr>Compromises</vt:lpstr>
      <vt:lpstr>Do we have to compromise?</vt:lpstr>
      <vt:lpstr>Imagine… a shopping site</vt:lpstr>
      <vt:lpstr>Challenges?</vt:lpstr>
      <vt:lpstr>Challenges challenged</vt:lpstr>
      <vt:lpstr>Benefits</vt:lpstr>
      <vt:lpstr>Summary</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David Makogon</cp:lastModifiedBy>
  <cp:revision>163</cp:revision>
  <dcterms:created xsi:type="dcterms:W3CDTF">2013-02-15T23:12:42Z</dcterms:created>
  <dcterms:modified xsi:type="dcterms:W3CDTF">2016-04-16T17:07:08Z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